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69"/>
  </p:notesMasterIdLst>
  <p:sldIdLst>
    <p:sldId id="257" r:id="rId5"/>
    <p:sldId id="287" r:id="rId6"/>
    <p:sldId id="308" r:id="rId7"/>
    <p:sldId id="302" r:id="rId8"/>
    <p:sldId id="310" r:id="rId9"/>
    <p:sldId id="311" r:id="rId10"/>
    <p:sldId id="312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13" r:id="rId22"/>
    <p:sldId id="340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74" r:id="rId55"/>
    <p:sldId id="379" r:id="rId56"/>
    <p:sldId id="380" r:id="rId57"/>
    <p:sldId id="381" r:id="rId58"/>
    <p:sldId id="382" r:id="rId59"/>
    <p:sldId id="383" r:id="rId60"/>
    <p:sldId id="384" r:id="rId61"/>
    <p:sldId id="385" r:id="rId62"/>
    <p:sldId id="375" r:id="rId63"/>
    <p:sldId id="386" r:id="rId64"/>
    <p:sldId id="376" r:id="rId65"/>
    <p:sldId id="377" r:id="rId66"/>
    <p:sldId id="387" r:id="rId67"/>
    <p:sldId id="388" r:id="rId68"/>
  </p:sldIdLst>
  <p:sldSz cx="12192000" cy="6858000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79C"/>
    <a:srgbClr val="919191"/>
    <a:srgbClr val="9CAE04"/>
    <a:srgbClr val="59595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96318" autoAdjust="0"/>
  </p:normalViewPr>
  <p:slideViewPr>
    <p:cSldViewPr snapToGrid="0">
      <p:cViewPr varScale="1">
        <p:scale>
          <a:sx n="113" d="100"/>
          <a:sy n="113" d="100"/>
        </p:scale>
        <p:origin x="6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8CA8D-A24D-4A02-A5E0-F566428DF2C7}" type="datetimeFigureOut">
              <a:rPr lang="es-ES" smtClean="0"/>
              <a:t>06/04/2019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21EF1-8B99-427C-9703-03F0A6E5E8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282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B21EF1-8B99-427C-9703-03F0A6E5E89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66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B21EF1-8B99-427C-9703-03F0A6E5E89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466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B21EF1-8B99-427C-9703-03F0A6E5E89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37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9F6EC-2A8A-4685-A5CC-4C078D3A2CF5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20" y="191453"/>
            <a:ext cx="1547892" cy="7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8F3A-5C27-408E-92BC-E126F3F920BB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40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A7AF-D5C8-42E5-AE80-93A72E1C5DD7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74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06C5F-DBC4-4113-B364-C4B1E5621F6E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11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9D-7472-4F08-8863-6FC7FF7E3A83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02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D2A48-485D-4AC9-8F95-986C577714D4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21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E68-642D-4B32-A535-6291AC4DED84}" type="datetime1">
              <a:rPr lang="es-ES" smtClean="0"/>
              <a:t>06/04/2019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154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AD30-F1FC-4DC6-9391-4AED98923B14}" type="datetime1">
              <a:rPr lang="es-ES" smtClean="0"/>
              <a:t>06/04/2019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167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662B-9391-4D58-97E4-DDA5F5AA42E0}" type="datetime1">
              <a:rPr lang="es-ES" smtClean="0"/>
              <a:t>06/04/2019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41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DC58-ABD3-4031-A532-C7CB9CC0CCEB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21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1C5-AD0C-42DE-AD62-DC1494605DDC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27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EE465-4988-46E7-A384-3EF874E190B1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488D3-7FAA-4A34-91A7-4CB84C373B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1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8459418/rest-api-put-vs-patch-with-real-life-examples" TargetMode="External"/><Relationship Id="rId2" Type="http://schemas.openxmlformats.org/officeDocument/2006/relationships/hyperlink" Target="https://tools.ietf.org/html/rfc5789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ountrogue/spring-http-patch-exampl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4i.api.com/films/actor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d4i.api.com/customer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www.w3.org/Provider/Style/URI" TargetMode="External"/><Relationship Id="rId4" Type="http://schemas.openxmlformats.org/officeDocument/2006/relationships/hyperlink" Target="https://www.d4i.api.com/films/contract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9179" y="4836295"/>
            <a:ext cx="10439399" cy="165576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sz="3000" b="1" dirty="0" err="1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Pensando</a:t>
            </a:r>
            <a:r>
              <a:rPr lang="en-US" sz="30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 </a:t>
            </a:r>
            <a:r>
              <a:rPr lang="en-US" sz="3000" b="1" dirty="0" err="1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Apimente</a:t>
            </a:r>
            <a:r>
              <a:rPr lang="en-US" sz="30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 </a:t>
            </a:r>
            <a:r>
              <a:rPr lang="en-US" sz="30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– </a:t>
            </a:r>
            <a:r>
              <a:rPr lang="en-US" sz="3000" b="1" dirty="0" err="1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Builids</a:t>
            </a:r>
            <a:r>
              <a:rPr lang="en-US" sz="30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 APIs</a:t>
            </a:r>
          </a:p>
          <a:p>
            <a:endParaRPr lang="en-US" sz="30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  <a:cs typeface="+mj-cs"/>
            </a:endParaRPr>
          </a:p>
          <a:p>
            <a:r>
              <a:rPr lang="en-US" sz="30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D4I Team</a:t>
            </a:r>
            <a:r>
              <a:rPr lang="en-US" sz="30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–</a:t>
            </a:r>
            <a:r>
              <a:rPr lang="en-US" sz="30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 </a:t>
            </a:r>
            <a:r>
              <a:rPr lang="en-US" sz="4000" b="1" dirty="0" smtClean="0">
                <a:solidFill>
                  <a:srgbClr val="9CAE04"/>
                </a:solidFill>
                <a:latin typeface="Futura Std Light" panose="020B0402020204020303" pitchFamily="34" charset="0"/>
                <a:ea typeface="Times New Roman" panose="02020603050405020304" pitchFamily="18" charset="0"/>
                <a:cs typeface="+mj-cs"/>
              </a:rPr>
              <a:t>everis</a:t>
            </a:r>
            <a:endParaRPr lang="es-ES" sz="4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37" y="1537607"/>
            <a:ext cx="4278085" cy="285205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260393" y="6292357"/>
            <a:ext cx="201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Juan Manuel Lopez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7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1.1. Nomenclatura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9001" y="1490769"/>
            <a:ext cx="11015132" cy="5139869"/>
          </a:xfrm>
          <a:prstGeom prst="rect">
            <a:avLst/>
          </a:prstGeom>
          <a:ln>
            <a:solidFill>
              <a:srgbClr val="9CAE0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Buenas prácticas:</a:t>
            </a: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Utilizar formato JSON para los datos como norma general (NO USAR XML)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Establecer una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notación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por defecto. Los más utilizados son: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camelCase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nake_case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spinal_case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Es recomendable usar un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envelope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”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en las salidas del JSON y darle marcarlo siempre con el mismo valor. Por ejemplo: data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Facilita la estructuración de la información en la respuesta.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Distingue la información de negoció de la paginación.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Este “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envelope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” no debería usarse en la entrada.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s-ES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311" y="1646058"/>
            <a:ext cx="1016290" cy="106733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235946" y="4648911"/>
            <a:ext cx="282576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Estructura de una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PETICIÓN:</a:t>
            </a:r>
          </a:p>
          <a:p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….ATRIBUTOS DEL RECURSO…</a:t>
            </a:r>
          </a:p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es-ES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061715" y="4640366"/>
            <a:ext cx="356359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Estructura de una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RESPUESTA:</a:t>
            </a:r>
          </a:p>
          <a:p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“</a:t>
            </a:r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”: {</a:t>
            </a:r>
          </a:p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…ATRIBUTOS DEL RECURSO…</a:t>
            </a:r>
          </a:p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},</a:t>
            </a:r>
          </a:p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“</a:t>
            </a:r>
            <a:r>
              <a:rPr lang="es-ES" sz="1200" b="1" dirty="0" err="1" smtClean="0">
                <a:solidFill>
                  <a:schemeClr val="bg1">
                    <a:lumMod val="50000"/>
                  </a:schemeClr>
                </a:solidFill>
              </a:rPr>
              <a:t>pagination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”:  {</a:t>
            </a:r>
          </a:p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…ATRIBUTOS DE LA PAGINACIÓN...</a:t>
            </a:r>
          </a:p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}</a:t>
            </a:r>
          </a:p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es-ES" sz="1200" dirty="0"/>
          </a:p>
        </p:txBody>
      </p:sp>
      <p:sp>
        <p:nvSpPr>
          <p:cNvPr id="15" name="7 CuadroTexto"/>
          <p:cNvSpPr txBox="1"/>
          <p:nvPr/>
        </p:nvSpPr>
        <p:spPr>
          <a:xfrm flipH="1">
            <a:off x="770953" y="1021685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Campos de entrada/salida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61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889001" y="1490769"/>
            <a:ext cx="11015132" cy="4339650"/>
          </a:xfrm>
          <a:prstGeom prst="rect">
            <a:avLst/>
          </a:prstGeom>
          <a:ln>
            <a:solidFill>
              <a:srgbClr val="9CAE0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El nombre de los datos:</a:t>
            </a:r>
          </a:p>
          <a:p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Debe ser lo más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explícito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posible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vs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accountNumber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accountNumber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es más específico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Los atributos enumerados deben ser legibles, en inglés y siempre en el mismo formato, notación incluida: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“status”: 0, 1, 2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“status”: OK, FAILURE, PROCESSING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Mejor, es más entendible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El nombre de los atributos booleanos es true o false: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isFinished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”: true</a:t>
            </a:r>
          </a:p>
          <a:p>
            <a:pPr lvl="1"/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Respecto la coherencia del recurso:</a:t>
            </a: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Es posible que la respuesta de un GET  de un detalle (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document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) contenga más información que el GET de una lista (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collection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), pero no al revés.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Es posible que los atributos necesarios para crear un recurso (POST) contengan menos información que la que forma parte del recurso (GET), pues algunos se calculan o autogeneran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Si se devuelve la información de un recurso, se envían TODOS LOS ATRIBUTOS DEL RECURSO independientemente del método.</a:t>
            </a: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311" y="1646058"/>
            <a:ext cx="1016290" cy="106733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1.1. Nomenclatura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7 CuadroTexto"/>
          <p:cNvSpPr txBox="1"/>
          <p:nvPr/>
        </p:nvSpPr>
        <p:spPr>
          <a:xfrm flipH="1">
            <a:off x="770953" y="1021684"/>
            <a:ext cx="110151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Campos de entrada/salida</a:t>
            </a: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14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7 CuadroTexto"/>
          <p:cNvSpPr txBox="1"/>
          <p:nvPr/>
        </p:nvSpPr>
        <p:spPr>
          <a:xfrm flipH="1">
            <a:off x="770953" y="1021684"/>
            <a:ext cx="110151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Campos de entrada/salida</a:t>
            </a: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889001" y="1490769"/>
            <a:ext cx="11015132" cy="4662815"/>
          </a:xfrm>
          <a:prstGeom prst="rect">
            <a:avLst/>
          </a:prstGeom>
          <a:ln>
            <a:solidFill>
              <a:srgbClr val="9CAE0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Respecto al formato de los datos</a:t>
            </a:r>
          </a:p>
          <a:p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Siempre usar un estándar o ISO</a:t>
            </a: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311" y="1646058"/>
            <a:ext cx="1016290" cy="1067337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4478"/>
              </p:ext>
            </p:extLst>
          </p:nvPr>
        </p:nvGraphicFramePr>
        <p:xfrm>
          <a:off x="2044701" y="2403188"/>
          <a:ext cx="8128000" cy="33121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Tipo</a:t>
                      </a:r>
                      <a:r>
                        <a:rPr lang="es-ES" sz="1400" baseline="0" dirty="0" smtClean="0"/>
                        <a:t> de dato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Estándar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Formato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Ejemplo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Fechas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ISO-8601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err="1" smtClean="0"/>
                        <a:t>yyyy</a:t>
                      </a:r>
                      <a:r>
                        <a:rPr lang="es-ES" sz="1200" dirty="0" smtClean="0"/>
                        <a:t>-mm-</a:t>
                      </a:r>
                      <a:r>
                        <a:rPr lang="es-ES" sz="1200" dirty="0" err="1" smtClean="0"/>
                        <a:t>dd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2018-10-01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Horas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ISO-8601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err="1" smtClean="0"/>
                        <a:t>hh:mm:ss:nnn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12:30:24:999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Timestamp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ISO-8601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err="1" smtClean="0"/>
                        <a:t>yyyy-mm-ddThh:mm:ss:nnn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2018-10-01T12:30:24:999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Divisas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ISO-4217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CCC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EUR</a:t>
                      </a:r>
                    </a:p>
                    <a:p>
                      <a:r>
                        <a:rPr lang="es-ES" sz="1200" dirty="0" smtClean="0"/>
                        <a:t>USD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Idiomas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ISO-639-2T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LLL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SPA</a:t>
                      </a:r>
                    </a:p>
                    <a:p>
                      <a:r>
                        <a:rPr lang="es-ES" sz="1200" dirty="0" smtClean="0"/>
                        <a:t>ENG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Paises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ISO-3166-A2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CC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ES</a:t>
                      </a:r>
                    </a:p>
                    <a:p>
                      <a:r>
                        <a:rPr lang="es-ES" sz="1200" dirty="0" smtClean="0"/>
                        <a:t>US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Teléfonos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ITU E-164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CCC (1-3 </a:t>
                      </a:r>
                      <a:r>
                        <a:rPr lang="es-ES" sz="1200" dirty="0" err="1" smtClean="0"/>
                        <a:t>digitos</a:t>
                      </a:r>
                      <a:r>
                        <a:rPr lang="es-ES" sz="1200" dirty="0" smtClean="0"/>
                        <a:t>) MMMMMM… (15 </a:t>
                      </a:r>
                      <a:r>
                        <a:rPr lang="es-ES" sz="1200" dirty="0" err="1" smtClean="0"/>
                        <a:t>max</a:t>
                      </a:r>
                      <a:r>
                        <a:rPr lang="es-ES" sz="1200" dirty="0" smtClean="0"/>
                        <a:t>)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011-442087712924</a:t>
                      </a:r>
                    </a:p>
                    <a:p>
                      <a:pPr algn="ctr"/>
                      <a:r>
                        <a:rPr lang="es-ES" sz="1200" dirty="0" smtClean="0"/>
                        <a:t>034-655018247</a:t>
                      </a:r>
                      <a:endParaRPr lang="es-ES" sz="1200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1.1. Nomenclatura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19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1.2. Tipos de recursos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 flipH="1">
            <a:off x="770953" y="1021685"/>
            <a:ext cx="110151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¿Qué es un recurso?</a:t>
            </a: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7 CuadroTexto"/>
          <p:cNvSpPr txBox="1"/>
          <p:nvPr/>
        </p:nvSpPr>
        <p:spPr>
          <a:xfrm flipH="1">
            <a:off x="889000" y="1281919"/>
            <a:ext cx="10693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E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Un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Recurso representa una Entidad del mundo Real, como por ejemplo:  Persona, Pago,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Factura…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Es la información a la que queremos acceder o que queremos modificar o borrar, independientemente de su formato.</a:t>
            </a:r>
            <a:endParaRPr lang="es-E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Pueden ser accedidos utilizando un identificador global.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Los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componentes de la red (clientes y servidores) se comunican a través de una interfaz estándar (HTTP) e intercambian </a:t>
            </a:r>
            <a:r>
              <a:rPr lang="es-ES" sz="1600" b="1" dirty="0">
                <a:solidFill>
                  <a:schemeClr val="bg1">
                    <a:lumMod val="50000"/>
                  </a:schemeClr>
                </a:solidFill>
              </a:rPr>
              <a:t>representaciones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de estos recursos</a:t>
            </a:r>
            <a:endParaRPr lang="es-E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6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1.2. Tipos de recursos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89001" y="1058337"/>
            <a:ext cx="10724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Al diseñar recursos se deben modelar en base a su funcionalidad a uno de los 4 arquetipos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6212" y="1546789"/>
            <a:ext cx="10800000" cy="50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784800" y="1543562"/>
            <a:ext cx="5310000" cy="243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6279982" y="1543562"/>
            <a:ext cx="5310000" cy="243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86212" y="4156789"/>
            <a:ext cx="5310000" cy="243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278097" y="4156789"/>
            <a:ext cx="5310000" cy="243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784800" y="1543562"/>
            <a:ext cx="5310000" cy="423225"/>
          </a:xfrm>
          <a:prstGeom prst="rect">
            <a:avLst/>
          </a:prstGeom>
          <a:solidFill>
            <a:srgbClr val="9CAE04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s-ES" sz="1400" dirty="0" smtClean="0"/>
              <a:t>DOCUMENT</a:t>
            </a:r>
            <a:endParaRPr lang="es-ES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278097" y="1544400"/>
            <a:ext cx="5310000" cy="423225"/>
          </a:xfrm>
          <a:prstGeom prst="rect">
            <a:avLst/>
          </a:prstGeom>
          <a:solidFill>
            <a:srgbClr val="9CAE04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s-ES" sz="1400" dirty="0" smtClean="0"/>
              <a:t>COLLECTION</a:t>
            </a:r>
            <a:endParaRPr lang="es-ES" sz="1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84800" y="4158000"/>
            <a:ext cx="5310000" cy="423225"/>
          </a:xfrm>
          <a:prstGeom prst="rect">
            <a:avLst/>
          </a:prstGeom>
          <a:solidFill>
            <a:srgbClr val="9CAE04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s-ES" sz="1400" dirty="0" smtClean="0"/>
              <a:t>STORE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277155" y="4156789"/>
            <a:ext cx="5310000" cy="423225"/>
          </a:xfrm>
          <a:prstGeom prst="rect">
            <a:avLst/>
          </a:prstGeom>
          <a:solidFill>
            <a:srgbClr val="91919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s-ES" sz="1400" dirty="0" smtClean="0"/>
              <a:t>CONTROLLER</a:t>
            </a:r>
            <a:endParaRPr lang="es-ES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1" y="2113458"/>
            <a:ext cx="752520" cy="75252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84" y="2113013"/>
            <a:ext cx="752400" cy="7524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21" y="4722510"/>
            <a:ext cx="752400" cy="7524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984" y="4722510"/>
            <a:ext cx="752400" cy="75240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1641520" y="2113013"/>
            <a:ext cx="4453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/>
              <a:t>Una única entidad. Es análogo a una instancia de un objeto o un registro de una tabla de BBDD.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/>
              <a:t>Consta de los datos que componen la entidad, objetos y enlaces a otros recursos.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/>
              <a:t>Es la base para el resto de arquetipos.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Métodos HTTP: </a:t>
            </a:r>
            <a:r>
              <a:rPr lang="es-ES" sz="1200" dirty="0" smtClean="0"/>
              <a:t>GET, POST, PATCH y DELETE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Ejemplo: </a:t>
            </a:r>
            <a:r>
              <a:rPr lang="es-ES" sz="1200" dirty="0" smtClean="0"/>
              <a:t>GET/</a:t>
            </a:r>
            <a:r>
              <a:rPr lang="es-ES" sz="1200" dirty="0" err="1" smtClean="0"/>
              <a:t>customers</a:t>
            </a:r>
            <a:r>
              <a:rPr lang="es-ES" sz="1200" dirty="0" smtClean="0"/>
              <a:t>/{</a:t>
            </a:r>
            <a:r>
              <a:rPr lang="es-ES" sz="1200" dirty="0" err="1" smtClean="0"/>
              <a:t>customer</a:t>
            </a:r>
            <a:r>
              <a:rPr lang="es-ES" sz="1200" dirty="0" smtClean="0"/>
              <a:t>-id}</a:t>
            </a:r>
            <a:endParaRPr lang="es-ES" sz="12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236979" y="2112146"/>
            <a:ext cx="4376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/>
              <a:t>Un listado de entidades. Es análogo a una tabla de BBDD.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/>
              <a:t>Consta de una lista con los datos básicos de cada una de las entidades.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/>
          </a:p>
          <a:p>
            <a:endParaRPr lang="es-E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Métodos HTTP: </a:t>
            </a:r>
            <a:r>
              <a:rPr lang="es-ES" sz="1200" dirty="0" smtClean="0"/>
              <a:t>GET </a:t>
            </a:r>
            <a:r>
              <a:rPr lang="es-ES" sz="1200" dirty="0" smtClean="0">
                <a:sym typeface="Wingdings" panose="05000000000000000000" pitchFamily="2" charset="2"/>
              </a:rPr>
              <a:t> Para el resto de métodos, BULK.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Ejemplo: </a:t>
            </a:r>
            <a:r>
              <a:rPr lang="es-ES" sz="1200" dirty="0" smtClean="0"/>
              <a:t>GET/</a:t>
            </a:r>
            <a:r>
              <a:rPr lang="es-ES" sz="1200" dirty="0" err="1" smtClean="0"/>
              <a:t>customers</a:t>
            </a:r>
            <a:r>
              <a:rPr lang="es-ES" sz="1200" dirty="0" smtClean="0"/>
              <a:t>/{</a:t>
            </a:r>
            <a:r>
              <a:rPr lang="es-ES" sz="1200" dirty="0" err="1" smtClean="0"/>
              <a:t>customer</a:t>
            </a:r>
            <a:r>
              <a:rPr lang="es-ES" sz="1200" dirty="0" smtClean="0"/>
              <a:t>-id}/</a:t>
            </a:r>
            <a:r>
              <a:rPr lang="es-ES" sz="1200" dirty="0" err="1" smtClean="0"/>
              <a:t>adresses</a:t>
            </a:r>
            <a:endParaRPr lang="es-ES" sz="12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1641600" y="4722510"/>
            <a:ext cx="4453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/>
              <a:t>Repositorio de recursos que gestiona el cliente.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/>
              <a:t>Los identificadores no se generan por parte del servidor, los gestiona el cliente. Forman parte de un conjunto acotado que el cliente conoce de antemano.</a:t>
            </a:r>
          </a:p>
          <a:p>
            <a:endParaRPr lang="es-ES" sz="1200" dirty="0"/>
          </a:p>
          <a:p>
            <a:endParaRPr lang="es-E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Métodos HTTP: </a:t>
            </a:r>
            <a:r>
              <a:rPr lang="es-ES" sz="1200" dirty="0" smtClean="0"/>
              <a:t>GET, POST, PATCH y DELETE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Ejemplo: </a:t>
            </a:r>
            <a:r>
              <a:rPr lang="es-ES" sz="1200" dirty="0" smtClean="0"/>
              <a:t>GET/</a:t>
            </a:r>
            <a:r>
              <a:rPr lang="es-ES" sz="1200" dirty="0" err="1" smtClean="0"/>
              <a:t>customers</a:t>
            </a:r>
            <a:r>
              <a:rPr lang="es-ES" sz="1200" dirty="0" smtClean="0"/>
              <a:t>/{</a:t>
            </a:r>
            <a:r>
              <a:rPr lang="es-ES" sz="1200" dirty="0" err="1" smtClean="0"/>
              <a:t>customer</a:t>
            </a:r>
            <a:r>
              <a:rPr lang="es-ES" sz="1200" dirty="0" smtClean="0"/>
              <a:t>-id}</a:t>
            </a:r>
            <a:endParaRPr lang="es-ES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7203600" y="4718679"/>
            <a:ext cx="4453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/>
              <a:t>Es un </a:t>
            </a:r>
            <a:r>
              <a:rPr lang="es-ES" sz="1200" dirty="0" err="1" smtClean="0"/>
              <a:t>subrecurso</a:t>
            </a:r>
            <a:r>
              <a:rPr lang="es-ES" sz="1200" dirty="0" smtClean="0"/>
              <a:t> nombrado con un verbo, jerárquicamente está debajo del recurso sobre el que realiza la acción y sirve como utilidad para: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dirty="0" smtClean="0"/>
              <a:t>Realizar una acción no se cubre con los métodos HTTP al uso, los campos E/S no tienen relación o se generan varios recursos a la vez.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Métodos HTTP: </a:t>
            </a:r>
            <a:r>
              <a:rPr lang="es-ES" sz="1200" dirty="0" smtClean="0"/>
              <a:t>POST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Ejemplo: </a:t>
            </a:r>
            <a:r>
              <a:rPr lang="es-ES" sz="1200" dirty="0" smtClean="0"/>
              <a:t>POST/</a:t>
            </a:r>
            <a:r>
              <a:rPr lang="es-ES" sz="1200" dirty="0" err="1" smtClean="0"/>
              <a:t>mortgage</a:t>
            </a:r>
            <a:r>
              <a:rPr lang="es-ES" sz="1200" dirty="0" smtClean="0"/>
              <a:t>/</a:t>
            </a:r>
            <a:r>
              <a:rPr lang="es-ES" sz="1200" dirty="0" err="1" smtClean="0"/>
              <a:t>simulate</a:t>
            </a:r>
            <a:endParaRPr lang="es-ES" sz="1200" b="1" dirty="0"/>
          </a:p>
        </p:txBody>
      </p:sp>
      <p:cxnSp>
        <p:nvCxnSpPr>
          <p:cNvPr id="24" name="Conector recto 23"/>
          <p:cNvCxnSpPr/>
          <p:nvPr/>
        </p:nvCxnSpPr>
        <p:spPr>
          <a:xfrm>
            <a:off x="6277155" y="4155176"/>
            <a:ext cx="5309057" cy="2431613"/>
          </a:xfrm>
          <a:prstGeom prst="line">
            <a:avLst/>
          </a:prstGeom>
          <a:ln w="57150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6275270" y="4153563"/>
            <a:ext cx="5310942" cy="2428386"/>
          </a:xfrm>
          <a:prstGeom prst="line">
            <a:avLst/>
          </a:prstGeom>
          <a:ln w="57150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2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 ¿Cómo interaccionar con los métodos HTTP?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15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26" y="1520336"/>
            <a:ext cx="6430719" cy="48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1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770953" y="1021684"/>
            <a:ext cx="110151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err="1" smtClean="0">
                <a:solidFill>
                  <a:schemeClr val="bg1">
                    <a:lumMod val="50000"/>
                  </a:schemeClr>
                </a:solidFill>
              </a:rPr>
              <a:t>Idempotencia</a:t>
            </a: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 y método seguro RFC2616</a:t>
            </a: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7" y="2405606"/>
            <a:ext cx="3780000" cy="181588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Un método es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idempotente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cuando su ejecución produce el mismo efecto que si fuera ejecutado N veces, es decir, producirá los mismos resultados si se ejecuta una o varias veces.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Un método es seguro cuando no produce cambios en el estado de la Base de Datos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2.1. Uso de métodos HTTP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217617"/>
              </p:ext>
            </p:extLst>
          </p:nvPr>
        </p:nvGraphicFramePr>
        <p:xfrm>
          <a:off x="5264921" y="1793814"/>
          <a:ext cx="6096000" cy="25958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kern="1200" dirty="0" smtClean="0"/>
                        <a:t>Método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Idempotente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Seguro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 smtClean="0"/>
                        <a:t>GET</a:t>
                      </a:r>
                      <a:endParaRPr lang="es-ES" sz="14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/>
                        <a:t>Si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b="1" kern="1200" dirty="0" smtClean="0"/>
                        <a:t>Si</a:t>
                      </a:r>
                      <a:endParaRPr lang="es-E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HEAD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Si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Si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 smtClean="0"/>
                        <a:t>POST</a:t>
                      </a:r>
                      <a:endParaRPr lang="es-ES" sz="14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No</a:t>
                      </a:r>
                      <a:endParaRPr lang="es-E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b="1" kern="1200" dirty="0" smtClean="0"/>
                        <a:t>No</a:t>
                      </a:r>
                      <a:endParaRPr lang="es-E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PUT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Si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No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PATCH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No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DELETE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Si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No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7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1. GET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6" y="1604313"/>
            <a:ext cx="10173019" cy="1877437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¿Cuando se usa?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Para la obtención de la representación de un recurso mediante su identificador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Document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Cuando se quiere retornar una conjunto de recursos pudiendo añadir parámetros (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Query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Param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) para utilizarlo como filtro 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Collection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/Store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¿Cómo se usa?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Para el siguiente detalle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2.1. Uso de métodos HTTP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941119"/>
              </p:ext>
            </p:extLst>
          </p:nvPr>
        </p:nvGraphicFramePr>
        <p:xfrm>
          <a:off x="1126800" y="3362400"/>
          <a:ext cx="6096000" cy="19405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Método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Request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Response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HEAD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err="1" smtClean="0"/>
                        <a:t>Optional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200 OK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404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found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PATH/PARAMS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Identificador del recurso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No aplica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QUERY</a:t>
                      </a:r>
                      <a:r>
                        <a:rPr lang="es-ES" sz="1400" baseline="0" dirty="0" smtClean="0"/>
                        <a:t> 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N/A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PAYLOAD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Representación en JSON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8097355" y="2899639"/>
            <a:ext cx="372291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 smtClean="0"/>
              <a:t>Request</a:t>
            </a:r>
            <a:endParaRPr lang="es-ES" sz="1400" dirty="0" smtClean="0"/>
          </a:p>
          <a:p>
            <a:endParaRPr lang="es-ES" sz="1600" dirty="0"/>
          </a:p>
          <a:p>
            <a:r>
              <a:rPr lang="es-ES" sz="1200" dirty="0" smtClean="0"/>
              <a:t>GET:   /</a:t>
            </a:r>
            <a:r>
              <a:rPr lang="es-ES" sz="1200" dirty="0" err="1" smtClean="0"/>
              <a:t>customers</a:t>
            </a:r>
            <a:r>
              <a:rPr lang="es-ES" sz="1200" dirty="0" smtClean="0"/>
              <a:t>/12</a:t>
            </a:r>
          </a:p>
          <a:p>
            <a:endParaRPr lang="es-ES" sz="1200" dirty="0"/>
          </a:p>
          <a:p>
            <a:endParaRPr lang="es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Response</a:t>
            </a:r>
          </a:p>
          <a:p>
            <a:pPr lvl="1"/>
            <a:r>
              <a:rPr lang="es-ES" sz="1200" b="1" dirty="0" err="1"/>
              <a:t>H</a:t>
            </a:r>
            <a:r>
              <a:rPr lang="es-ES" sz="1200" b="1" dirty="0" err="1" smtClean="0"/>
              <a:t>eader</a:t>
            </a:r>
            <a:endParaRPr lang="es-ES" sz="1200" b="1" dirty="0" smtClean="0"/>
          </a:p>
          <a:p>
            <a:pPr lvl="1"/>
            <a:r>
              <a:rPr lang="es-ES" sz="1200" dirty="0" smtClean="0"/>
              <a:t>	200 Ok </a:t>
            </a:r>
          </a:p>
          <a:p>
            <a:pPr lvl="1"/>
            <a:r>
              <a:rPr lang="es-ES" sz="1200" b="1" dirty="0" smtClean="0"/>
              <a:t>Payload:</a:t>
            </a:r>
          </a:p>
          <a:p>
            <a:pPr lvl="1"/>
            <a:r>
              <a:rPr lang="es-ES" sz="1200" b="1" dirty="0"/>
              <a:t>	</a:t>
            </a:r>
            <a:r>
              <a:rPr lang="es-ES" sz="1200" dirty="0" smtClean="0"/>
              <a:t>{ “data”: {</a:t>
            </a:r>
          </a:p>
          <a:p>
            <a:pPr lvl="1"/>
            <a:r>
              <a:rPr lang="es-ES" sz="1200" dirty="0"/>
              <a:t>	</a:t>
            </a:r>
            <a:r>
              <a:rPr lang="es-ES" sz="1200" dirty="0" smtClean="0"/>
              <a:t>	“id”: ”24535”,</a:t>
            </a:r>
          </a:p>
          <a:p>
            <a:pPr lvl="1"/>
            <a:r>
              <a:rPr lang="es-ES" sz="1200" dirty="0"/>
              <a:t>	</a:t>
            </a:r>
            <a:r>
              <a:rPr lang="es-ES" sz="1200" dirty="0" smtClean="0"/>
              <a:t>	“</a:t>
            </a:r>
            <a:r>
              <a:rPr lang="es-ES" sz="1200" dirty="0" err="1" smtClean="0"/>
              <a:t>name</a:t>
            </a:r>
            <a:r>
              <a:rPr lang="es-ES" sz="1200" dirty="0" smtClean="0"/>
              <a:t>”: ”Juan”,</a:t>
            </a:r>
          </a:p>
          <a:p>
            <a:pPr lvl="1"/>
            <a:r>
              <a:rPr lang="es-ES" sz="1200" dirty="0"/>
              <a:t>	</a:t>
            </a:r>
            <a:r>
              <a:rPr lang="es-ES" sz="1200" dirty="0" smtClean="0"/>
              <a:t>	“</a:t>
            </a:r>
            <a:r>
              <a:rPr lang="es-ES" sz="1200" dirty="0" err="1" smtClean="0"/>
              <a:t>dni</a:t>
            </a:r>
            <a:r>
              <a:rPr lang="es-ES" sz="1200" dirty="0" smtClean="0"/>
              <a:t>”: ”0303145”</a:t>
            </a:r>
          </a:p>
          <a:p>
            <a:pPr lvl="1"/>
            <a:r>
              <a:rPr lang="es-ES" sz="1200" dirty="0"/>
              <a:t>	</a:t>
            </a:r>
            <a:r>
              <a:rPr lang="es-ES" sz="1200" dirty="0" smtClean="0"/>
              <a:t>	}</a:t>
            </a:r>
          </a:p>
          <a:p>
            <a:pPr lvl="1"/>
            <a:r>
              <a:rPr lang="es-ES" sz="1200" dirty="0"/>
              <a:t>	</a:t>
            </a:r>
            <a:r>
              <a:rPr lang="es-ES" sz="1200" dirty="0" smtClean="0"/>
              <a:t>}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9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1059756" y="1604313"/>
            <a:ext cx="10173019" cy="553998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¿Cómo se usa?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Para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el listado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1. GET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2.1. Uso de métodos HTTP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974278" y="1928423"/>
            <a:ext cx="372291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 smtClean="0"/>
              <a:t>Request</a:t>
            </a:r>
            <a:endParaRPr lang="es-ES" sz="1400" dirty="0" smtClean="0"/>
          </a:p>
          <a:p>
            <a:endParaRPr lang="es-ES" sz="1600" dirty="0"/>
          </a:p>
          <a:p>
            <a:r>
              <a:rPr lang="es-ES" sz="1200" dirty="0" smtClean="0"/>
              <a:t>GET:   /</a:t>
            </a:r>
            <a:r>
              <a:rPr lang="es-ES" sz="1200" dirty="0" err="1" smtClean="0"/>
              <a:t>customers</a:t>
            </a:r>
            <a:endParaRPr lang="es-ES" sz="1200" dirty="0" smtClean="0"/>
          </a:p>
          <a:p>
            <a:endParaRPr lang="es-ES" sz="1200" dirty="0"/>
          </a:p>
          <a:p>
            <a:endParaRPr lang="es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Response</a:t>
            </a:r>
          </a:p>
          <a:p>
            <a:pPr lvl="1"/>
            <a:r>
              <a:rPr lang="es-ES" sz="1200" b="1" dirty="0" err="1"/>
              <a:t>H</a:t>
            </a:r>
            <a:r>
              <a:rPr lang="es-ES" sz="1200" b="1" dirty="0" err="1" smtClean="0"/>
              <a:t>eader</a:t>
            </a:r>
            <a:endParaRPr lang="es-ES" sz="1200" b="1" dirty="0" smtClean="0"/>
          </a:p>
          <a:p>
            <a:pPr lvl="1"/>
            <a:r>
              <a:rPr lang="es-ES" sz="1200" dirty="0" smtClean="0"/>
              <a:t>	200 Ok </a:t>
            </a:r>
          </a:p>
          <a:p>
            <a:pPr lvl="1"/>
            <a:r>
              <a:rPr lang="es-ES" sz="1200" b="1" dirty="0" smtClean="0"/>
              <a:t>Payload:</a:t>
            </a:r>
          </a:p>
          <a:p>
            <a:pPr lvl="1"/>
            <a:r>
              <a:rPr lang="es-ES" sz="1200" b="1" dirty="0"/>
              <a:t>	</a:t>
            </a:r>
            <a:r>
              <a:rPr lang="es-ES" sz="1200" dirty="0" smtClean="0"/>
              <a:t>{ “data”: </a:t>
            </a:r>
          </a:p>
          <a:p>
            <a:pPr lvl="1"/>
            <a:r>
              <a:rPr lang="es-ES" sz="1200" dirty="0"/>
              <a:t> </a:t>
            </a:r>
            <a:r>
              <a:rPr lang="es-ES" sz="1200" dirty="0" smtClean="0"/>
              <a:t>                    {</a:t>
            </a:r>
          </a:p>
          <a:p>
            <a:pPr lvl="1"/>
            <a:r>
              <a:rPr lang="es-ES" sz="1200" dirty="0"/>
              <a:t>	</a:t>
            </a:r>
            <a:r>
              <a:rPr lang="es-ES" sz="1200" dirty="0" smtClean="0"/>
              <a:t>	“id”: ”24535”,</a:t>
            </a:r>
          </a:p>
          <a:p>
            <a:pPr lvl="1"/>
            <a:r>
              <a:rPr lang="es-ES" sz="1200" dirty="0"/>
              <a:t>	</a:t>
            </a:r>
            <a:r>
              <a:rPr lang="es-ES" sz="1200" dirty="0" smtClean="0"/>
              <a:t>	“</a:t>
            </a:r>
            <a:r>
              <a:rPr lang="es-ES" sz="1200" dirty="0" err="1" smtClean="0"/>
              <a:t>name</a:t>
            </a:r>
            <a:r>
              <a:rPr lang="es-ES" sz="1200" dirty="0" smtClean="0"/>
              <a:t>”: ”Juan”,</a:t>
            </a:r>
          </a:p>
          <a:p>
            <a:pPr lvl="1"/>
            <a:r>
              <a:rPr lang="es-ES" sz="1200" dirty="0"/>
              <a:t>	</a:t>
            </a:r>
            <a:r>
              <a:rPr lang="es-ES" sz="1200" dirty="0" smtClean="0"/>
              <a:t>	“</a:t>
            </a:r>
            <a:r>
              <a:rPr lang="es-ES" sz="1200" dirty="0" err="1" smtClean="0"/>
              <a:t>dni</a:t>
            </a:r>
            <a:r>
              <a:rPr lang="es-ES" sz="1200" dirty="0" smtClean="0"/>
              <a:t>”: ”0303145”</a:t>
            </a:r>
          </a:p>
          <a:p>
            <a:pPr lvl="1"/>
            <a:r>
              <a:rPr lang="es-ES" sz="1200" dirty="0"/>
              <a:t>	 </a:t>
            </a:r>
            <a:r>
              <a:rPr lang="es-ES" sz="1200" dirty="0" smtClean="0"/>
              <a:t>        },</a:t>
            </a:r>
          </a:p>
          <a:p>
            <a:pPr lvl="1"/>
            <a:r>
              <a:rPr lang="es-ES" sz="1200" dirty="0" smtClean="0"/>
              <a:t>                      </a:t>
            </a:r>
            <a:r>
              <a:rPr lang="es-ES" sz="1200" dirty="0"/>
              <a:t>{</a:t>
            </a:r>
          </a:p>
          <a:p>
            <a:pPr lvl="1"/>
            <a:r>
              <a:rPr lang="es-ES" sz="1200" dirty="0"/>
              <a:t>		“id”: ”</a:t>
            </a:r>
            <a:r>
              <a:rPr lang="es-ES" sz="1200" dirty="0" smtClean="0"/>
              <a:t>24785</a:t>
            </a:r>
            <a:r>
              <a:rPr lang="es-ES" sz="1200" dirty="0"/>
              <a:t>”,</a:t>
            </a:r>
          </a:p>
          <a:p>
            <a:pPr lvl="1"/>
            <a:r>
              <a:rPr lang="es-ES" sz="1200" dirty="0"/>
              <a:t>		“</a:t>
            </a:r>
            <a:r>
              <a:rPr lang="es-ES" sz="1200" dirty="0" err="1"/>
              <a:t>name</a:t>
            </a:r>
            <a:r>
              <a:rPr lang="es-ES" sz="1200" dirty="0"/>
              <a:t>”: </a:t>
            </a:r>
            <a:r>
              <a:rPr lang="es-ES" sz="1200" dirty="0" smtClean="0"/>
              <a:t>”Pedro”,</a:t>
            </a:r>
            <a:endParaRPr lang="es-ES" sz="1200" dirty="0"/>
          </a:p>
          <a:p>
            <a:pPr lvl="1"/>
            <a:r>
              <a:rPr lang="es-ES" sz="1200" dirty="0"/>
              <a:t>		“</a:t>
            </a:r>
            <a:r>
              <a:rPr lang="es-ES" sz="1200" dirty="0" err="1"/>
              <a:t>dni</a:t>
            </a:r>
            <a:r>
              <a:rPr lang="es-ES" sz="1200" dirty="0"/>
              <a:t>”: ”</a:t>
            </a:r>
            <a:r>
              <a:rPr lang="es-ES" sz="1200" dirty="0" smtClean="0"/>
              <a:t>0358694”</a:t>
            </a:r>
            <a:endParaRPr lang="es-ES" sz="1200" dirty="0"/>
          </a:p>
          <a:p>
            <a:pPr lvl="1"/>
            <a:r>
              <a:rPr lang="es-ES" sz="1200" dirty="0"/>
              <a:t>	         },</a:t>
            </a:r>
            <a:endParaRPr lang="es-ES" sz="1200" dirty="0" smtClean="0"/>
          </a:p>
          <a:p>
            <a:pPr lvl="1"/>
            <a:r>
              <a:rPr lang="es-ES" sz="1200" dirty="0"/>
              <a:t>	</a:t>
            </a:r>
            <a:r>
              <a:rPr lang="es-ES" sz="1200" dirty="0" smtClean="0"/>
              <a:t>}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18</a:t>
            </a:fld>
            <a:endParaRPr lang="es-ES"/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790157"/>
              </p:ext>
            </p:extLst>
          </p:nvPr>
        </p:nvGraphicFramePr>
        <p:xfrm>
          <a:off x="1126800" y="3362400"/>
          <a:ext cx="6096000" cy="21132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Método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Request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Response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HEAD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err="1" smtClean="0"/>
                        <a:t>Optional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200 OK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404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found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PATH/PARAMS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N/A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No aplica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QUERY</a:t>
                      </a:r>
                      <a:r>
                        <a:rPr lang="es-ES" sz="1400" baseline="0" dirty="0" smtClean="0"/>
                        <a:t> 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Los</a:t>
                      </a:r>
                      <a:r>
                        <a:rPr lang="es-ES" sz="1200" baseline="0" dirty="0" smtClean="0"/>
                        <a:t> campos por cuales se pueden filtrar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N/A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PAYLOAD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Representación en JSON de los recursos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6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1059756" y="1604313"/>
            <a:ext cx="10173019" cy="1661993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¿Cuándo se usa?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Para crear un recurso (documento)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Envía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datos a una URL para que el recurso en esa URI los maneje.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Para realizar una funcionalidad compleja (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controller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, no recomendado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¿Cómo se usa?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212463"/>
              </p:ext>
            </p:extLst>
          </p:nvPr>
        </p:nvGraphicFramePr>
        <p:xfrm>
          <a:off x="1125710" y="3363686"/>
          <a:ext cx="6475239" cy="202619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98490"/>
                <a:gridCol w="2318336"/>
                <a:gridCol w="2158413"/>
              </a:tblGrid>
              <a:tr h="370113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Método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Request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Response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HEAD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201 </a:t>
                      </a:r>
                      <a:r>
                        <a:rPr lang="es-ES" sz="1200" kern="1200" dirty="0" err="1" smtClean="0"/>
                        <a:t>Created</a:t>
                      </a:r>
                      <a:r>
                        <a:rPr lang="es-ES" sz="1200" kern="1200" dirty="0" smtClean="0"/>
                        <a:t> con la URI del recurso creado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PATH/PARAMS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N/A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N/A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QUERY</a:t>
                      </a:r>
                      <a:r>
                        <a:rPr lang="es-ES" sz="1400" baseline="0" dirty="0" smtClean="0"/>
                        <a:t> 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N/A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PAYLOAD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Representación</a:t>
                      </a:r>
                      <a:r>
                        <a:rPr lang="es-ES" sz="1200" baseline="0" dirty="0" smtClean="0"/>
                        <a:t> en JSON del recurso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/>
                        <a:t>Representación en JSON de los recurso</a:t>
                      </a:r>
                      <a:r>
                        <a:rPr lang="es-ES" sz="1200" kern="1200" baseline="0" dirty="0" smtClean="0"/>
                        <a:t> creado (opcional) *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1" name="7 CuadroTexto"/>
          <p:cNvSpPr txBox="1"/>
          <p:nvPr/>
        </p:nvSpPr>
        <p:spPr>
          <a:xfrm flipH="1">
            <a:off x="806400" y="1021685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. POST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2.1. Uso de métodos HTTP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19</a:t>
            </a:fld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7974278" y="1928423"/>
            <a:ext cx="372291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Request</a:t>
            </a:r>
            <a:endParaRPr lang="es-ES" sz="1400" dirty="0"/>
          </a:p>
          <a:p>
            <a:endParaRPr lang="es-ES" sz="1600" dirty="0"/>
          </a:p>
          <a:p>
            <a:r>
              <a:rPr lang="es-ES" sz="1200" dirty="0"/>
              <a:t>POST:   /</a:t>
            </a:r>
            <a:r>
              <a:rPr lang="es-ES" sz="1200" dirty="0" err="1"/>
              <a:t>customers</a:t>
            </a:r>
            <a:endParaRPr lang="es-ES" sz="1200" dirty="0"/>
          </a:p>
          <a:p>
            <a:endParaRPr lang="es-ES" sz="1200" dirty="0"/>
          </a:p>
          <a:p>
            <a:pPr lvl="1"/>
            <a:r>
              <a:rPr lang="es-ES" sz="1200" b="1" dirty="0" err="1"/>
              <a:t>Payload</a:t>
            </a:r>
            <a:endParaRPr lang="es-ES" sz="1200" b="1" dirty="0"/>
          </a:p>
          <a:p>
            <a:r>
              <a:rPr lang="es-ES" sz="1200" dirty="0"/>
              <a:t>	{</a:t>
            </a:r>
          </a:p>
          <a:p>
            <a:r>
              <a:rPr lang="es-ES" sz="1200" dirty="0"/>
              <a:t>	“</a:t>
            </a:r>
            <a:r>
              <a:rPr lang="es-ES" sz="1200" dirty="0" err="1"/>
              <a:t>name</a:t>
            </a:r>
            <a:r>
              <a:rPr lang="es-ES" sz="1200" dirty="0"/>
              <a:t>”: juan,</a:t>
            </a:r>
          </a:p>
          <a:p>
            <a:r>
              <a:rPr lang="es-ES" sz="1200" dirty="0"/>
              <a:t>	“</a:t>
            </a:r>
            <a:r>
              <a:rPr lang="es-ES" sz="1200" dirty="0" err="1"/>
              <a:t>dni</a:t>
            </a:r>
            <a:r>
              <a:rPr lang="es-ES" sz="1200" dirty="0"/>
              <a:t>”: 0303145</a:t>
            </a:r>
          </a:p>
          <a:p>
            <a:r>
              <a:rPr lang="es-ES" sz="1200" dirty="0"/>
              <a:t>	}</a:t>
            </a:r>
          </a:p>
          <a:p>
            <a:endParaRPr lang="es-ES" sz="1200" dirty="0"/>
          </a:p>
          <a:p>
            <a:endParaRPr lang="es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Response</a:t>
            </a:r>
          </a:p>
          <a:p>
            <a:pPr lvl="1"/>
            <a:r>
              <a:rPr lang="es-ES" sz="1200" b="1" dirty="0" err="1"/>
              <a:t>Header</a:t>
            </a:r>
            <a:endParaRPr lang="es-ES" sz="1200" b="1" dirty="0"/>
          </a:p>
          <a:p>
            <a:pPr lvl="1"/>
            <a:r>
              <a:rPr lang="es-ES" sz="1200" dirty="0"/>
              <a:t>	201 </a:t>
            </a:r>
            <a:r>
              <a:rPr lang="es-ES" sz="1200" dirty="0" err="1"/>
              <a:t>Created</a:t>
            </a:r>
            <a:endParaRPr lang="es-ES" sz="1200" dirty="0"/>
          </a:p>
          <a:p>
            <a:pPr lvl="1"/>
            <a:r>
              <a:rPr lang="es-ES" sz="1200" dirty="0"/>
              <a:t>	</a:t>
            </a:r>
            <a:r>
              <a:rPr lang="es-ES" sz="1200" dirty="0" err="1"/>
              <a:t>Location</a:t>
            </a:r>
            <a:r>
              <a:rPr lang="es-ES" sz="1200" dirty="0"/>
              <a:t>: /</a:t>
            </a:r>
            <a:r>
              <a:rPr lang="es-ES" sz="1200" dirty="0" err="1"/>
              <a:t>customers</a:t>
            </a:r>
            <a:r>
              <a:rPr lang="es-ES" sz="1200" dirty="0"/>
              <a:t>/2435</a:t>
            </a:r>
          </a:p>
        </p:txBody>
      </p:sp>
    </p:spTree>
    <p:extLst>
      <p:ext uri="{BB962C8B-B14F-4D97-AF65-F5344CB8AC3E}">
        <p14:creationId xmlns:p14="http://schemas.microsoft.com/office/powerpoint/2010/main" val="24052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 flipH="1">
            <a:off x="889001" y="1298122"/>
            <a:ext cx="110151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1.    ¿Por donde comienzo?</a:t>
            </a:r>
          </a:p>
          <a:p>
            <a:pPr algn="just" fontAlgn="base"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1.1.    Nomenclatura: </a:t>
            </a:r>
            <a:r>
              <a:rPr lang="es-ES" dirty="0" err="1" smtClean="0">
                <a:solidFill>
                  <a:schemeClr val="bg1">
                    <a:lumMod val="50000"/>
                  </a:schemeClr>
                </a:solidFill>
              </a:rPr>
              <a:t>URLs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, E/S e </a:t>
            </a:r>
            <a:r>
              <a:rPr lang="es-ES" dirty="0" err="1" smtClean="0">
                <a:solidFill>
                  <a:schemeClr val="bg1">
                    <a:lumMod val="50000"/>
                  </a:schemeClr>
                </a:solidFill>
              </a:rPr>
              <a:t>ISOs</a:t>
            </a:r>
            <a:endParaRPr lang="es-E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1.2.    Tipología de recursos</a:t>
            </a:r>
          </a:p>
          <a:p>
            <a:pPr algn="just" fontAlgn="base">
              <a:lnSpc>
                <a:spcPct val="150000"/>
              </a:lnSpc>
            </a:pP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2.    ¿Cómo interaccionar con métodos HTTP?</a:t>
            </a:r>
          </a:p>
          <a:p>
            <a:pPr algn="just" fontAlgn="base"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2.1.    Uso de verbos HTTP</a:t>
            </a:r>
          </a:p>
          <a:p>
            <a:pPr algn="just" fontAlgn="base"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2.2.    ¿Cómo responder de manera correcta?</a:t>
            </a:r>
          </a:p>
          <a:p>
            <a:pPr algn="just" fontAlgn="base"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2.3.    ¿Cómo versiono?</a:t>
            </a:r>
          </a:p>
          <a:p>
            <a:pPr algn="just" fontAlgn="base"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2.4.    ¿Cómo pagino?</a:t>
            </a:r>
          </a:p>
          <a:p>
            <a:pPr algn="just" fontAlgn="base"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2.5.    ¿Cómo filtro los resultados?</a:t>
            </a:r>
          </a:p>
          <a:p>
            <a:pPr algn="just" fontAlgn="base"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2.6.    ¿Cómo ordeno los resultados?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 algn="just" fontAlgn="base">
              <a:lnSpc>
                <a:spcPct val="150000"/>
              </a:lnSpc>
              <a:buAutoNum type="arabicPeriod" startAt="3"/>
            </a:pP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Metodología de diseño de recursos</a:t>
            </a:r>
          </a:p>
          <a:p>
            <a:pPr marL="342900" indent="-342900" algn="just" fontAlgn="base">
              <a:lnSpc>
                <a:spcPct val="150000"/>
              </a:lnSpc>
              <a:buAutoNum type="arabicPeriod" startAt="3"/>
            </a:pP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Ejemplo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 smtClean="0">
                <a:solidFill>
                  <a:srgbClr val="969696"/>
                </a:solidFill>
                <a:latin typeface="Futura Std Light" panose="020B0402020204020303" pitchFamily="34" charset="0"/>
              </a:rPr>
              <a:t>Contenido</a:t>
            </a:r>
            <a:endParaRPr lang="es-ES" sz="4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52" y="2066067"/>
            <a:ext cx="2719078" cy="351880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671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1059756" y="1604313"/>
            <a:ext cx="10173019" cy="1446550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¿Cuándo se usa?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Para crear o reemplazar un recurso (documento) en una URL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conocida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Para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realizar una funcionalidad compleja (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controller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, no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recomendado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¿Cómo se usa?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71705"/>
              </p:ext>
            </p:extLst>
          </p:nvPr>
        </p:nvGraphicFramePr>
        <p:xfrm>
          <a:off x="1125710" y="3354721"/>
          <a:ext cx="6475239" cy="202410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58413"/>
                <a:gridCol w="2158413"/>
                <a:gridCol w="2158413"/>
              </a:tblGrid>
              <a:tr h="386191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Método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Request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Response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8695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HEAD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200 Ok</a:t>
                      </a:r>
                      <a:r>
                        <a:rPr lang="es-ES" sz="1200" kern="1200" baseline="0" dirty="0" smtClean="0"/>
                        <a:t> / 204 No </a:t>
                      </a:r>
                      <a:r>
                        <a:rPr lang="es-ES" sz="1200" kern="1200" baseline="0" dirty="0" err="1" smtClean="0"/>
                        <a:t>content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8695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PATH/PARAMS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Identificador del recurso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N/A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8695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QUERY</a:t>
                      </a:r>
                      <a:r>
                        <a:rPr lang="es-ES" sz="1400" baseline="0" dirty="0" smtClean="0"/>
                        <a:t> 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kern="1200" dirty="0" smtClean="0"/>
                        <a:t>N/A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477062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PAYLOAD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Representación</a:t>
                      </a:r>
                      <a:r>
                        <a:rPr lang="es-ES" sz="1200" baseline="0" dirty="0" smtClean="0"/>
                        <a:t> en JSON del recurso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kern="1200" dirty="0" smtClean="0"/>
                        <a:t>Representación en JSON de los recurso</a:t>
                      </a:r>
                      <a:r>
                        <a:rPr lang="es-ES" sz="1200" kern="1200" baseline="0" dirty="0" smtClean="0"/>
                        <a:t> creado (opcional) *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1" name="7 CuadroTexto"/>
          <p:cNvSpPr txBox="1"/>
          <p:nvPr/>
        </p:nvSpPr>
        <p:spPr>
          <a:xfrm flipH="1">
            <a:off x="806400" y="1021685"/>
            <a:ext cx="110151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3. PUT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2.1. Uso de métodos HTTP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20</a:t>
            </a:fld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7974278" y="1928423"/>
            <a:ext cx="3722914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Request</a:t>
            </a:r>
            <a:endParaRPr lang="es-ES" sz="1400" dirty="0"/>
          </a:p>
          <a:p>
            <a:endParaRPr lang="es-ES" sz="1600" dirty="0"/>
          </a:p>
          <a:p>
            <a:r>
              <a:rPr lang="es-ES" sz="1200" dirty="0"/>
              <a:t>PUT:   /</a:t>
            </a:r>
            <a:r>
              <a:rPr lang="es-ES" sz="1200" dirty="0" err="1"/>
              <a:t>customers</a:t>
            </a:r>
            <a:r>
              <a:rPr lang="es-ES" sz="1200" dirty="0"/>
              <a:t>/435</a:t>
            </a:r>
          </a:p>
          <a:p>
            <a:endParaRPr lang="es-ES" sz="1200" dirty="0"/>
          </a:p>
          <a:p>
            <a:pPr lvl="1"/>
            <a:r>
              <a:rPr lang="es-ES" sz="1200" b="1" dirty="0" err="1"/>
              <a:t>payload</a:t>
            </a:r>
            <a:endParaRPr lang="es-ES" sz="1200" b="1" dirty="0"/>
          </a:p>
          <a:p>
            <a:r>
              <a:rPr lang="es-ES" sz="1200" dirty="0"/>
              <a:t>	{</a:t>
            </a:r>
          </a:p>
          <a:p>
            <a:r>
              <a:rPr lang="es-ES" sz="1200" dirty="0"/>
              <a:t>	“</a:t>
            </a:r>
            <a:r>
              <a:rPr lang="es-ES" sz="1200" dirty="0" err="1"/>
              <a:t>name</a:t>
            </a:r>
            <a:r>
              <a:rPr lang="es-ES" sz="1200" dirty="0"/>
              <a:t>”: juan,</a:t>
            </a:r>
          </a:p>
          <a:p>
            <a:r>
              <a:rPr lang="es-ES" sz="1200" dirty="0"/>
              <a:t>	“</a:t>
            </a:r>
            <a:r>
              <a:rPr lang="es-ES" sz="1200" dirty="0" err="1"/>
              <a:t>dni</a:t>
            </a:r>
            <a:r>
              <a:rPr lang="es-ES" sz="1200" dirty="0"/>
              <a:t>”: 0303145</a:t>
            </a:r>
          </a:p>
          <a:p>
            <a:r>
              <a:rPr lang="es-ES" sz="1200" dirty="0"/>
              <a:t>	}</a:t>
            </a:r>
          </a:p>
          <a:p>
            <a:endParaRPr lang="es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Response</a:t>
            </a:r>
          </a:p>
          <a:p>
            <a:pPr lvl="1"/>
            <a:r>
              <a:rPr lang="es-ES" sz="1200" b="1" dirty="0" err="1" smtClean="0"/>
              <a:t>Header</a:t>
            </a:r>
            <a:endParaRPr lang="es-ES" sz="1200" b="1" dirty="0"/>
          </a:p>
          <a:p>
            <a:pPr lvl="1"/>
            <a:r>
              <a:rPr lang="es-ES" sz="1200" dirty="0"/>
              <a:t>	200 Ok /</a:t>
            </a:r>
          </a:p>
          <a:p>
            <a:pPr lvl="1"/>
            <a:r>
              <a:rPr lang="es-ES" sz="1200" dirty="0"/>
              <a:t>	204 No Content</a:t>
            </a:r>
          </a:p>
          <a:p>
            <a:pPr lvl="1">
              <a:spcBef>
                <a:spcPts val="600"/>
              </a:spcBef>
            </a:pPr>
            <a:r>
              <a:rPr lang="es-ES" sz="1200" b="1" dirty="0" err="1"/>
              <a:t>Payload</a:t>
            </a:r>
            <a:r>
              <a:rPr lang="es-ES" sz="1200" b="1" dirty="0"/>
              <a:t>:</a:t>
            </a:r>
          </a:p>
          <a:p>
            <a:pPr lvl="1"/>
            <a:r>
              <a:rPr lang="es-ES" sz="1200" b="1" dirty="0"/>
              <a:t>	</a:t>
            </a:r>
            <a:r>
              <a:rPr lang="es-ES" sz="1200" dirty="0"/>
              <a:t>{ “data”: {</a:t>
            </a:r>
          </a:p>
          <a:p>
            <a:pPr lvl="1"/>
            <a:r>
              <a:rPr lang="es-ES" sz="1200" dirty="0"/>
              <a:t>		“id”: ”24535”,</a:t>
            </a:r>
          </a:p>
          <a:p>
            <a:pPr lvl="1"/>
            <a:r>
              <a:rPr lang="es-ES" sz="1200" dirty="0"/>
              <a:t>		“</a:t>
            </a:r>
            <a:r>
              <a:rPr lang="es-ES" sz="1200" dirty="0" err="1"/>
              <a:t>name</a:t>
            </a:r>
            <a:r>
              <a:rPr lang="es-ES" sz="1200" dirty="0"/>
              <a:t>”: ”Juan”,</a:t>
            </a:r>
          </a:p>
          <a:p>
            <a:pPr lvl="1"/>
            <a:r>
              <a:rPr lang="es-ES" sz="1200" dirty="0"/>
              <a:t>		“</a:t>
            </a:r>
            <a:r>
              <a:rPr lang="es-ES" sz="1200" dirty="0" err="1"/>
              <a:t>dni</a:t>
            </a:r>
            <a:r>
              <a:rPr lang="es-ES" sz="1200" dirty="0"/>
              <a:t>”: ”0303145”</a:t>
            </a:r>
          </a:p>
          <a:p>
            <a:pPr lvl="1"/>
            <a:r>
              <a:rPr lang="es-ES" sz="1200" dirty="0"/>
              <a:t>		}</a:t>
            </a:r>
          </a:p>
          <a:p>
            <a:pPr lvl="1"/>
            <a:r>
              <a:rPr lang="es-ES" sz="12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7641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1059756" y="1604313"/>
            <a:ext cx="10173019" cy="4247317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¿Cuándo se usa?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Para modificar partes concretas de un recurso (documento)</a:t>
            </a: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¿Cómo se usa?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La petición solo envía los campos a modificar y la sintaxis es la siguiente: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Añadir campos: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Se incluyen los campos que no existían en la petición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Borrar campos: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Se le asigna al campo un valor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null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Modificar campos: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Atributos simples (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string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…): se reemplaza el valor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Arrays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: si tienen identificador solo se incluyen los que se van a cambiar, si no tienen, se tiene que incluir el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array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completo.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Todos los campos que no se indican en la petición NO se modifican.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Puede ser no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idempotente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7 CuadroTexto"/>
          <p:cNvSpPr txBox="1"/>
          <p:nvPr/>
        </p:nvSpPr>
        <p:spPr>
          <a:xfrm flipH="1">
            <a:off x="806400" y="1021685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. PATCH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2.1. Uso de métodos HTTP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1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1059756" y="1604313"/>
            <a:ext cx="10173019" cy="553998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¿Cómo se usa?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97594"/>
              </p:ext>
            </p:extLst>
          </p:nvPr>
        </p:nvGraphicFramePr>
        <p:xfrm>
          <a:off x="1125710" y="2045969"/>
          <a:ext cx="6475239" cy="212271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58413"/>
                <a:gridCol w="2158413"/>
                <a:gridCol w="2158413"/>
              </a:tblGrid>
              <a:tr h="370113"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Request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Response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HEAD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200 Ok</a:t>
                      </a:r>
                      <a:r>
                        <a:rPr lang="es-ES" sz="1200" kern="1200" baseline="0" dirty="0" smtClean="0"/>
                        <a:t> / 204 No </a:t>
                      </a:r>
                      <a:r>
                        <a:rPr lang="es-ES" sz="1200" kern="1200" baseline="0" dirty="0" err="1" smtClean="0"/>
                        <a:t>content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PATH/PARAMS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Identificador del recurso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N/A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QUERY</a:t>
                      </a:r>
                      <a:r>
                        <a:rPr lang="es-ES" sz="1400" baseline="0" dirty="0" smtClean="0"/>
                        <a:t> 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kern="1200" dirty="0" smtClean="0"/>
                        <a:t>N/A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PAYLOAD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Representación</a:t>
                      </a:r>
                      <a:r>
                        <a:rPr lang="es-ES" sz="1200" baseline="0" dirty="0" smtClean="0"/>
                        <a:t> en JSON del recurso  con los atributos que se quieren modificar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kern="1200" dirty="0" smtClean="0"/>
                        <a:t>Representación en JSON de los recurso</a:t>
                      </a:r>
                      <a:r>
                        <a:rPr lang="es-ES" sz="1200" kern="1200" baseline="0" dirty="0" smtClean="0"/>
                        <a:t> creado (opcional) *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1" name="7 CuadroTexto"/>
          <p:cNvSpPr txBox="1"/>
          <p:nvPr/>
        </p:nvSpPr>
        <p:spPr>
          <a:xfrm flipH="1">
            <a:off x="806400" y="1021685"/>
            <a:ext cx="110151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. PATCH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022192" y="4596900"/>
            <a:ext cx="6578758" cy="2031325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Mas información acerca del PATCH: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hlinkClick r:id="rId2"/>
              </a:rPr>
              <a:t>https://</a:t>
            </a:r>
            <a:r>
              <a:rPr lang="es-ES" sz="1600" dirty="0" smtClean="0">
                <a:hlinkClick r:id="rId2"/>
              </a:rPr>
              <a:t>tools.ietf.org/html/rfc5789</a:t>
            </a:r>
            <a:endParaRPr lang="es-E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hlinkClick r:id="rId3"/>
              </a:rPr>
              <a:t>https://</a:t>
            </a:r>
            <a:r>
              <a:rPr lang="es-ES" sz="1600" dirty="0" smtClean="0">
                <a:hlinkClick r:id="rId3"/>
              </a:rPr>
              <a:t>stackoverflow.com/questions/28459418/rest-api-put-vs-patch-with-real-life-examples</a:t>
            </a:r>
            <a:endParaRPr lang="es-E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hlinkClick r:id="rId4"/>
              </a:rPr>
              <a:t>https://github.com/countrogue/spring-http-patch-example</a:t>
            </a: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2.1. Uso de métodos HTTP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22</a:t>
            </a:fld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7974278" y="1928423"/>
            <a:ext cx="3722914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Request</a:t>
            </a:r>
            <a:endParaRPr lang="es-ES" sz="1400" dirty="0"/>
          </a:p>
          <a:p>
            <a:endParaRPr lang="es-ES" sz="1600" dirty="0"/>
          </a:p>
          <a:p>
            <a:r>
              <a:rPr lang="es-ES" sz="1200" dirty="0"/>
              <a:t>PATCH:   /</a:t>
            </a:r>
            <a:r>
              <a:rPr lang="es-ES" sz="1200" dirty="0" err="1"/>
              <a:t>customers</a:t>
            </a:r>
            <a:r>
              <a:rPr lang="es-ES" sz="1200" dirty="0"/>
              <a:t>/435</a:t>
            </a:r>
          </a:p>
          <a:p>
            <a:endParaRPr lang="es-ES" sz="1200" dirty="0"/>
          </a:p>
          <a:p>
            <a:pPr lvl="1"/>
            <a:r>
              <a:rPr lang="es-ES" sz="1200" b="1" dirty="0" err="1"/>
              <a:t>payload</a:t>
            </a:r>
            <a:endParaRPr lang="es-ES" sz="1200" b="1" dirty="0"/>
          </a:p>
          <a:p>
            <a:r>
              <a:rPr lang="es-ES" sz="1200" dirty="0"/>
              <a:t>	{</a:t>
            </a:r>
          </a:p>
          <a:p>
            <a:r>
              <a:rPr lang="es-ES" sz="1200" dirty="0"/>
              <a:t>	“</a:t>
            </a:r>
            <a:r>
              <a:rPr lang="es-ES" sz="1200" dirty="0" err="1"/>
              <a:t>name</a:t>
            </a:r>
            <a:r>
              <a:rPr lang="es-ES" sz="1200" dirty="0"/>
              <a:t>”: juan,</a:t>
            </a:r>
          </a:p>
          <a:p>
            <a:r>
              <a:rPr lang="es-ES" sz="1200" dirty="0"/>
              <a:t>	}</a:t>
            </a:r>
          </a:p>
          <a:p>
            <a:endParaRPr lang="es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Response</a:t>
            </a:r>
          </a:p>
          <a:p>
            <a:pPr lvl="1"/>
            <a:r>
              <a:rPr lang="es-ES" sz="1200" b="1" dirty="0" err="1" smtClean="0"/>
              <a:t>Header</a:t>
            </a:r>
            <a:endParaRPr lang="es-ES" sz="1200" b="1" dirty="0"/>
          </a:p>
          <a:p>
            <a:pPr lvl="1"/>
            <a:r>
              <a:rPr lang="es-ES" sz="1200" dirty="0"/>
              <a:t>	200 Ok /</a:t>
            </a:r>
          </a:p>
          <a:p>
            <a:pPr lvl="1"/>
            <a:r>
              <a:rPr lang="es-ES" sz="1200" dirty="0"/>
              <a:t>	204 No Content</a:t>
            </a:r>
          </a:p>
          <a:p>
            <a:pPr lvl="1">
              <a:spcBef>
                <a:spcPts val="600"/>
              </a:spcBef>
            </a:pPr>
            <a:r>
              <a:rPr lang="es-ES" sz="1200" b="1" dirty="0" err="1"/>
              <a:t>Payload</a:t>
            </a:r>
            <a:r>
              <a:rPr lang="es-ES" sz="1200" b="1" dirty="0"/>
              <a:t>:</a:t>
            </a:r>
          </a:p>
          <a:p>
            <a:pPr lvl="1"/>
            <a:r>
              <a:rPr lang="es-ES" sz="1200" b="1" dirty="0"/>
              <a:t>	</a:t>
            </a:r>
            <a:r>
              <a:rPr lang="es-ES" sz="1200" dirty="0"/>
              <a:t>{ “data”: {</a:t>
            </a:r>
          </a:p>
          <a:p>
            <a:pPr lvl="1"/>
            <a:r>
              <a:rPr lang="es-ES" sz="1200" dirty="0"/>
              <a:t>		“id”: ”24535”,</a:t>
            </a:r>
          </a:p>
          <a:p>
            <a:pPr lvl="1"/>
            <a:r>
              <a:rPr lang="es-ES" sz="1200" dirty="0"/>
              <a:t>		“</a:t>
            </a:r>
            <a:r>
              <a:rPr lang="es-ES" sz="1200" dirty="0" err="1"/>
              <a:t>name</a:t>
            </a:r>
            <a:r>
              <a:rPr lang="es-ES" sz="1200" dirty="0"/>
              <a:t>”: ”Juan”,</a:t>
            </a:r>
          </a:p>
          <a:p>
            <a:pPr lvl="1"/>
            <a:r>
              <a:rPr lang="es-ES" sz="1200" dirty="0"/>
              <a:t>		“</a:t>
            </a:r>
            <a:r>
              <a:rPr lang="es-ES" sz="1200" dirty="0" err="1"/>
              <a:t>dni</a:t>
            </a:r>
            <a:r>
              <a:rPr lang="es-ES" sz="1200" dirty="0"/>
              <a:t>”: ”0303145”</a:t>
            </a:r>
          </a:p>
          <a:p>
            <a:pPr lvl="1"/>
            <a:r>
              <a:rPr lang="es-ES" sz="1200" dirty="0"/>
              <a:t>		}</a:t>
            </a:r>
          </a:p>
          <a:p>
            <a:pPr lvl="1"/>
            <a:r>
              <a:rPr lang="es-ES" sz="12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9814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1059756" y="1604313"/>
            <a:ext cx="10173019" cy="1446550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¿Cuándo se usa?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Para eliminar un recurso utilizando su identificador(documento)</a:t>
            </a: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Para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eliminar un conjunto de recursos (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collection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, store)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¿Cómo se usa?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09387"/>
              </p:ext>
            </p:extLst>
          </p:nvPr>
        </p:nvGraphicFramePr>
        <p:xfrm>
          <a:off x="1125710" y="3363686"/>
          <a:ext cx="6475239" cy="185347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58413"/>
                <a:gridCol w="2158413"/>
                <a:gridCol w="2158413"/>
              </a:tblGrid>
              <a:tr h="370113"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Request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Response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HEAD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baseline="0" dirty="0" smtClean="0"/>
                        <a:t>204 No </a:t>
                      </a:r>
                      <a:r>
                        <a:rPr lang="es-ES" sz="1200" kern="1200" baseline="0" dirty="0" err="1" smtClean="0"/>
                        <a:t>content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PATH/PARAMS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Identificador del recurso</a:t>
                      </a:r>
                      <a:endParaRPr lang="es-E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N/A</a:t>
                      </a:r>
                      <a:endParaRPr lang="es-E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QUERY</a:t>
                      </a:r>
                      <a:r>
                        <a:rPr lang="es-ES" sz="1400" baseline="0" dirty="0" smtClean="0"/>
                        <a:t> PARAMS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kern="1200" dirty="0" smtClean="0"/>
                        <a:t>N/A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PAYLOAD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N/A*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1" name="7 CuadroTexto"/>
          <p:cNvSpPr txBox="1"/>
          <p:nvPr/>
        </p:nvSpPr>
        <p:spPr>
          <a:xfrm flipH="1">
            <a:off x="806400" y="1021685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. DELETE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2.1. Uso de métodos HTTP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23</a:t>
            </a:fld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7974278" y="1928423"/>
            <a:ext cx="37229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Request</a:t>
            </a:r>
            <a:endParaRPr lang="es-ES" sz="1400" dirty="0"/>
          </a:p>
          <a:p>
            <a:endParaRPr lang="es-ES" sz="1600" dirty="0"/>
          </a:p>
          <a:p>
            <a:r>
              <a:rPr lang="es-ES" sz="1200" dirty="0"/>
              <a:t>DELETE:   /</a:t>
            </a:r>
            <a:r>
              <a:rPr lang="es-ES" sz="1200" dirty="0" err="1"/>
              <a:t>customers</a:t>
            </a:r>
            <a:r>
              <a:rPr lang="es-ES" sz="1200" dirty="0"/>
              <a:t>/435</a:t>
            </a:r>
          </a:p>
          <a:p>
            <a:endParaRPr lang="es-ES" sz="1200" dirty="0"/>
          </a:p>
          <a:p>
            <a:endParaRPr lang="es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Response</a:t>
            </a:r>
          </a:p>
          <a:p>
            <a:pPr lvl="1"/>
            <a:r>
              <a:rPr lang="es-ES" sz="1200" b="1" dirty="0" err="1"/>
              <a:t>Header</a:t>
            </a:r>
            <a:r>
              <a:rPr lang="es-ES" sz="1200" b="1" dirty="0"/>
              <a:t>:</a:t>
            </a:r>
          </a:p>
          <a:p>
            <a:pPr lvl="1"/>
            <a:r>
              <a:rPr lang="es-ES" sz="1200" dirty="0"/>
              <a:t>	204 No Content</a:t>
            </a:r>
          </a:p>
        </p:txBody>
      </p:sp>
    </p:spTree>
    <p:extLst>
      <p:ext uri="{BB962C8B-B14F-4D97-AF65-F5344CB8AC3E}">
        <p14:creationId xmlns:p14="http://schemas.microsoft.com/office/powerpoint/2010/main" val="16274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2.2. ¿Cómo responder adecuadamente?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24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382954" y="1321011"/>
            <a:ext cx="11269783" cy="2462213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HTTP nos permite especificar en qué formato queremos recibir el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recurso.</a:t>
            </a:r>
          </a:p>
          <a:p>
            <a:pPr lvl="1"/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Podemos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indicar varios en orden de preferencia, para ello utilizamos el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header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b="1" i="1" dirty="0" err="1">
                <a:solidFill>
                  <a:schemeClr val="bg1">
                    <a:lumMod val="50000"/>
                  </a:schemeClr>
                </a:solidFill>
              </a:rPr>
              <a:t>Accept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. La preferencia se indica con el parámetro q, que toma valores entre el 0 y el 1.</a:t>
            </a:r>
          </a:p>
          <a:p>
            <a:pPr lvl="1"/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		</a:t>
            </a:r>
            <a:r>
              <a:rPr lang="es-ES" sz="1400" i="1" dirty="0" err="1" smtClean="0">
                <a:solidFill>
                  <a:schemeClr val="bg1">
                    <a:lumMod val="50000"/>
                  </a:schemeClr>
                </a:solidFill>
              </a:rPr>
              <a:t>Accept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s-ES" sz="1400" i="1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400" i="1" dirty="0" err="1">
                <a:solidFill>
                  <a:schemeClr val="bg1">
                    <a:lumMod val="50000"/>
                  </a:schemeClr>
                </a:solidFill>
              </a:rPr>
              <a:t>json,application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400" i="1" dirty="0" err="1">
                <a:solidFill>
                  <a:schemeClr val="bg1">
                    <a:lumMod val="50000"/>
                  </a:schemeClr>
                </a:solidFill>
              </a:rPr>
              <a:t>xml;q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</a:rPr>
              <a:t>=0.9,*/*;</a:t>
            </a:r>
            <a:r>
              <a:rPr lang="es-ES" sz="1400" i="1" dirty="0" smtClean="0">
                <a:solidFill>
                  <a:schemeClr val="bg1">
                    <a:lumMod val="50000"/>
                  </a:schemeClr>
                </a:solidFill>
              </a:rPr>
              <a:t>q=0.8</a:t>
            </a:r>
          </a:p>
          <a:p>
            <a:pPr lvl="1"/>
            <a:endParaRPr lang="es-ES" sz="14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Con el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header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Content-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Type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, el cliente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sabe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qué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formato de información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se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devuelve.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Algunos ejemplos son: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80781" y="4045898"/>
            <a:ext cx="10173019" cy="1384995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text/plain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application/xml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text/html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application/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json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image/gif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image/jpeg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59755" y="5585844"/>
            <a:ext cx="10173019" cy="307777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Si el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header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b="1" i="1" dirty="0" err="1" smtClean="0">
                <a:solidFill>
                  <a:schemeClr val="bg1">
                    <a:lumMod val="50000"/>
                  </a:schemeClr>
                </a:solidFill>
              </a:rPr>
              <a:t>Accept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no está presente, el servidor puede enviar un tipo  de representación pre-configurado.</a:t>
            </a:r>
          </a:p>
        </p:txBody>
      </p:sp>
    </p:spTree>
    <p:extLst>
      <p:ext uri="{BB962C8B-B14F-4D97-AF65-F5344CB8AC3E}">
        <p14:creationId xmlns:p14="http://schemas.microsoft.com/office/powerpoint/2010/main" val="13324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Los códigos HTTP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6" y="1604313"/>
            <a:ext cx="10173019" cy="1938992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El dígito inicial del código especifica uno de los 5 tipos de respuesta: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1XX Respuestas informativas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2XX Peticiones correctas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3XX Redirecciones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4XX Errores del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5XX Errores del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2.2. ¿Cómo responder adecuadamente?</a:t>
            </a: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860596"/>
              </p:ext>
            </p:extLst>
          </p:nvPr>
        </p:nvGraphicFramePr>
        <p:xfrm>
          <a:off x="5232401" y="2181453"/>
          <a:ext cx="6096000" cy="8280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Código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Significado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Método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100 </a:t>
                      </a:r>
                      <a:r>
                        <a:rPr lang="es-ES" sz="1400" dirty="0" err="1" smtClean="0"/>
                        <a:t>Continue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Indica que se enviará</a:t>
                      </a:r>
                      <a:r>
                        <a:rPr lang="es-ES" sz="1200" baseline="0" dirty="0" smtClean="0"/>
                        <a:t> una respuesta extensa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POST, PUT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78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Los códigos HTTP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6" y="1604313"/>
            <a:ext cx="10173019" cy="1938992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El dígito inicial del código especifica uno de los 5 tipos de respuesta: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1XX Respuestas informativas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2XX Peticiones correctas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3XX Redirecciones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4XX Errores del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5XX Errores del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2.2. ¿Cómo responder adecuadamente?</a:t>
            </a: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147599"/>
              </p:ext>
            </p:extLst>
          </p:nvPr>
        </p:nvGraphicFramePr>
        <p:xfrm>
          <a:off x="5232401" y="2181453"/>
          <a:ext cx="6096000" cy="27584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Código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Significado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Método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200 Ok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Respuesta correcta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Todos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201 </a:t>
                      </a:r>
                      <a:r>
                        <a:rPr lang="es-ES" sz="1400" dirty="0" err="1" smtClean="0"/>
                        <a:t>Created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Recurso creado con éxito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POST,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PUT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202 </a:t>
                      </a:r>
                      <a:r>
                        <a:rPr lang="es-ES" sz="1400" dirty="0" err="1" smtClean="0"/>
                        <a:t>Accepted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Petición aceptada para un procesamiento posterior.</a:t>
                      </a:r>
                      <a:r>
                        <a:rPr lang="es-ES" sz="1200" baseline="0" dirty="0" smtClean="0"/>
                        <a:t> Habitual en llamadas asíncronas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POST, PUT, PATCH, DELETE</a:t>
                      </a: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204 No Content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Petición ejecutada correctamente pero</a:t>
                      </a:r>
                      <a:r>
                        <a:rPr lang="es-ES" sz="1200" baseline="0" dirty="0" smtClean="0"/>
                        <a:t> no se devuelve nada en el cuerpo del mensaje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Todos</a:t>
                      </a: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0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Los códigos HTTP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6" y="1604313"/>
            <a:ext cx="10173019" cy="1938992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El dígito inicial del código especifica uno de los 5 tipos de respuesta: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1XX Respuestas informativas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2XX Peticiones correctas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3XX Redirecciones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4XX Errores del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5XX Errores del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2.2. ¿Cómo responder adecuadamente?</a:t>
            </a: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155391"/>
              </p:ext>
            </p:extLst>
          </p:nvPr>
        </p:nvGraphicFramePr>
        <p:xfrm>
          <a:off x="5232401" y="2181453"/>
          <a:ext cx="6096000" cy="22910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Código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Significado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Método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301 Moved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baseline="0" dirty="0" err="1" smtClean="0"/>
                        <a:t>Permanently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El recurso se ha movido satisfactoriamente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GET,</a:t>
                      </a:r>
                      <a:r>
                        <a:rPr lang="es-ES" sz="1200" kern="1200" baseline="0" dirty="0" smtClean="0"/>
                        <a:t> HEAD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303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baseline="0" dirty="0" err="1" smtClean="0"/>
                        <a:t>See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baseline="0" dirty="0" err="1" smtClean="0"/>
                        <a:t>Other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Se informa que hay otra URI para consultar los detalles del recurso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GET, HEAD, POST</a:t>
                      </a: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304 </a:t>
                      </a:r>
                      <a:r>
                        <a:rPr lang="es-ES" sz="1400" dirty="0" err="1" smtClean="0"/>
                        <a:t>Not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Modified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Para solicitudes condicionales: si es true devuelve un 200, si es false este código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GET,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HEAD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6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Los códigos HTTP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6" y="1604313"/>
            <a:ext cx="10173019" cy="2554545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El dígito inicial del código especifica uno de los 5 tipos de respuesta: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1XX Respuestas informativas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2XX Peticiones correctas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3XX Redirecciones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4XX Errores del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5XX Errores del servidor</a:t>
            </a:r>
          </a:p>
          <a:p>
            <a:pPr lvl="1"/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Los errores funcionales deben modelarse con el código</a:t>
            </a:r>
          </a:p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400.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2.2. ¿Cómo responder adecuadamente?</a:t>
            </a: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725791"/>
              </p:ext>
            </p:extLst>
          </p:nvPr>
        </p:nvGraphicFramePr>
        <p:xfrm>
          <a:off x="5232401" y="2181453"/>
          <a:ext cx="6096000" cy="37388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Código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Significado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Método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400 </a:t>
                      </a:r>
                      <a:r>
                        <a:rPr lang="es-ES" sz="1400" dirty="0" err="1" smtClean="0"/>
                        <a:t>Bad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Request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Petición incorrecta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Todos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401 </a:t>
                      </a:r>
                      <a:r>
                        <a:rPr lang="es-ES" sz="1400" dirty="0" err="1" smtClean="0"/>
                        <a:t>Unauthorized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La petición tiene</a:t>
                      </a:r>
                      <a:r>
                        <a:rPr lang="es-ES" sz="1200" baseline="0" dirty="0" smtClean="0"/>
                        <a:t> claves de acceso caducadas o incorrectas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Todos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403 </a:t>
                      </a:r>
                      <a:r>
                        <a:rPr lang="es-ES" sz="1400" dirty="0" err="1" smtClean="0"/>
                        <a:t>Forbidden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El usuario que realiza la petición no tiene permiso suficiente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Todos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404 </a:t>
                      </a:r>
                      <a:r>
                        <a:rPr lang="es-ES" sz="1400" dirty="0" err="1" smtClean="0"/>
                        <a:t>Not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Found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El recurso no existe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Todos</a:t>
                      </a: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405 </a:t>
                      </a:r>
                      <a:r>
                        <a:rPr lang="es-ES" sz="1400" dirty="0" err="1" smtClean="0"/>
                        <a:t>Method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not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allowed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El método no existe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Todos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409 </a:t>
                      </a:r>
                      <a:r>
                        <a:rPr lang="es-ES" sz="1400" dirty="0" err="1" smtClean="0"/>
                        <a:t>Conflict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Conflicto con el estado actual</a:t>
                      </a:r>
                      <a:r>
                        <a:rPr lang="es-ES" sz="1200" baseline="0" dirty="0" smtClean="0"/>
                        <a:t> del recurso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PUT, PATCH,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DELETE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415 </a:t>
                      </a:r>
                      <a:r>
                        <a:rPr lang="es-ES" sz="1400" dirty="0" err="1" smtClean="0"/>
                        <a:t>Unsupported</a:t>
                      </a:r>
                      <a:r>
                        <a:rPr lang="es-ES" sz="1400" baseline="0" dirty="0" smtClean="0"/>
                        <a:t> media </a:t>
                      </a:r>
                      <a:r>
                        <a:rPr lang="es-ES" sz="1400" baseline="0" dirty="0" err="1" smtClean="0"/>
                        <a:t>type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El servidor</a:t>
                      </a:r>
                      <a:r>
                        <a:rPr lang="es-ES" sz="1200" baseline="0" dirty="0" smtClean="0"/>
                        <a:t> no soporta el formato de entrada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Todos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83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Los códigos HTTP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6" y="1604313"/>
            <a:ext cx="10173019" cy="1938992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El dígito inicial del código especifica uno de los 5 tipos de respuesta: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1XX Respuestas informativas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2XX Peticiones correctas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3XX Redirecciones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4XX Errores del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5XX Errores del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2.2. ¿Cómo responder adecuadamente?</a:t>
            </a: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937877"/>
              </p:ext>
            </p:extLst>
          </p:nvPr>
        </p:nvGraphicFramePr>
        <p:xfrm>
          <a:off x="5232401" y="2181453"/>
          <a:ext cx="6096000" cy="238252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Código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Significado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Método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500 </a:t>
                      </a:r>
                      <a:r>
                        <a:rPr lang="es-ES" sz="1400" dirty="0" err="1" smtClean="0"/>
                        <a:t>Internal</a:t>
                      </a:r>
                      <a:r>
                        <a:rPr lang="es-ES" sz="1400" dirty="0" smtClean="0"/>
                        <a:t> server error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Error en el servidor.</a:t>
                      </a:r>
                      <a:r>
                        <a:rPr lang="es-ES" sz="1200" baseline="0" dirty="0" smtClean="0"/>
                        <a:t> Error por defecto para un error interno del </a:t>
                      </a:r>
                      <a:r>
                        <a:rPr lang="es-ES" sz="1200" baseline="0" dirty="0" err="1" smtClean="0"/>
                        <a:t>backend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/>
                        <a:t>Todos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501 </a:t>
                      </a:r>
                      <a:r>
                        <a:rPr lang="es-ES" sz="1400" dirty="0" err="1" smtClean="0"/>
                        <a:t>Not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Implemented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Servicio</a:t>
                      </a:r>
                      <a:r>
                        <a:rPr lang="es-ES" sz="1200" baseline="0" dirty="0" smtClean="0"/>
                        <a:t> no implementado pero si definido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Todos</a:t>
                      </a: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503 </a:t>
                      </a:r>
                      <a:r>
                        <a:rPr lang="es-ES" sz="1400" dirty="0" err="1" smtClean="0"/>
                        <a:t>Service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unavailable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El servidor no puede acceder al servicio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Todos</a:t>
                      </a: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504 Gateway </a:t>
                      </a:r>
                      <a:r>
                        <a:rPr lang="es-ES" sz="1400" dirty="0" err="1" smtClean="0"/>
                        <a:t>timeout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Se ha superado el tiempo de</a:t>
                      </a:r>
                      <a:r>
                        <a:rPr lang="es-ES" sz="1200" baseline="0" dirty="0" smtClean="0"/>
                        <a:t> espera del servidor</a:t>
                      </a:r>
                      <a:endParaRPr lang="es-E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Todos</a:t>
                      </a: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65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 flipH="1">
            <a:off x="889001" y="1281919"/>
            <a:ext cx="7786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Api </a:t>
            </a:r>
            <a:r>
              <a:rPr lang="es-ES" sz="1600" b="1" dirty="0" err="1" smtClean="0">
                <a:solidFill>
                  <a:schemeClr val="bg1">
                    <a:lumMod val="50000"/>
                  </a:schemeClr>
                </a:solidFill>
              </a:rPr>
              <a:t>product</a:t>
            </a:r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Los API son productos que se ofrecen en un mercado (API Portal) para cubrir una necesidad de un grupo de clientes (Consumidores de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APIs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pPr algn="just">
              <a:lnSpc>
                <a:spcPct val="150000"/>
              </a:lnSpc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Esto no se interpreta para satisfacer las necesidades de una sola persona o un caso único, sino pensar en la funcionalidad genérica para un grupo que consume aplicaciones y soluciones 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9001" y="351810"/>
            <a:ext cx="10439400" cy="500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 ¿Por donde comienzo?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7 CuadroTexto"/>
          <p:cNvSpPr txBox="1"/>
          <p:nvPr/>
        </p:nvSpPr>
        <p:spPr>
          <a:xfrm flipH="1">
            <a:off x="3843216" y="3945129"/>
            <a:ext cx="7786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Api </a:t>
            </a:r>
            <a:r>
              <a:rPr lang="es-ES" sz="1600" b="1" dirty="0" err="1" smtClean="0">
                <a:solidFill>
                  <a:schemeClr val="bg1">
                    <a:lumMod val="50000"/>
                  </a:schemeClr>
                </a:solidFill>
              </a:rPr>
              <a:t>First</a:t>
            </a:r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Ventajas de diseñar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APIs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 antes de realizar una implementación del servicio: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Mejor entendimiento el negocio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Menos iteraciones y cambios posteriores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Cambios en diseños menos complejos, fáciles y rápidos</a:t>
            </a:r>
          </a:p>
          <a:p>
            <a:pPr algn="just">
              <a:lnSpc>
                <a:spcPct val="150000"/>
              </a:lnSpc>
            </a:pP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2" y="3710667"/>
            <a:ext cx="2388215" cy="2307016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42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Formato de respuesta común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731114" y="1711889"/>
            <a:ext cx="10173019" cy="2877711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Buenas prácticas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Utilizar la misma estructura de respuesta siempre.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Formato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JSON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Definir diferentes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niveles de gravedad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en los errores: 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INFO, WARNING, ERROR, FATAL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Usar un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array</a:t>
            </a: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Incluir un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alias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para cada error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Hacer los mensajes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human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readable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(entendible)</a:t>
            </a: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2.2. ¿Cómo responder adecuadamente?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119717" y="4458321"/>
            <a:ext cx="4673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{“</a:t>
            </a:r>
            <a:r>
              <a:rPr lang="es-ES" sz="1200" dirty="0" err="1" smtClean="0"/>
              <a:t>messages</a:t>
            </a:r>
            <a:r>
              <a:rPr lang="es-ES" sz="1200" dirty="0" smtClean="0"/>
              <a:t>”: [</a:t>
            </a:r>
          </a:p>
          <a:p>
            <a:r>
              <a:rPr lang="es-ES" sz="1200" dirty="0"/>
              <a:t> </a:t>
            </a:r>
            <a:r>
              <a:rPr lang="es-ES" sz="1200" dirty="0" smtClean="0"/>
              <a:t>       {</a:t>
            </a:r>
          </a:p>
          <a:p>
            <a:r>
              <a:rPr lang="es-ES" sz="1200" dirty="0"/>
              <a:t> </a:t>
            </a:r>
            <a:r>
              <a:rPr lang="es-ES" sz="1200" dirty="0" smtClean="0"/>
              <a:t>               “</a:t>
            </a:r>
            <a:r>
              <a:rPr lang="es-ES" sz="1200" dirty="0" err="1" smtClean="0"/>
              <a:t>type</a:t>
            </a:r>
            <a:r>
              <a:rPr lang="es-ES" sz="1200" dirty="0" smtClean="0"/>
              <a:t>”: “ERROR”,</a:t>
            </a:r>
          </a:p>
          <a:p>
            <a:r>
              <a:rPr lang="es-ES" sz="1200" dirty="0"/>
              <a:t> </a:t>
            </a:r>
            <a:r>
              <a:rPr lang="es-ES" sz="1200" dirty="0" smtClean="0"/>
              <a:t>               “alias”: “</a:t>
            </a:r>
            <a:r>
              <a:rPr lang="es-ES" sz="1200" dirty="0" err="1" smtClean="0"/>
              <a:t>inalidParameter</a:t>
            </a:r>
            <a:r>
              <a:rPr lang="es-ES" sz="1200" dirty="0" smtClean="0"/>
              <a:t>”,</a:t>
            </a:r>
          </a:p>
          <a:p>
            <a:r>
              <a:rPr lang="es-ES" sz="1200" dirty="0"/>
              <a:t> </a:t>
            </a:r>
            <a:r>
              <a:rPr lang="es-ES" sz="1200" dirty="0" smtClean="0"/>
              <a:t>               “</a:t>
            </a:r>
            <a:r>
              <a:rPr lang="es-ES" sz="1200" dirty="0" err="1" smtClean="0"/>
              <a:t>description</a:t>
            </a:r>
            <a:r>
              <a:rPr lang="es-ES" sz="1200" dirty="0" smtClean="0"/>
              <a:t>”: “Los parámetros introducidos no son válidos”</a:t>
            </a:r>
          </a:p>
          <a:p>
            <a:r>
              <a:rPr lang="es-ES" sz="1200" dirty="0"/>
              <a:t> </a:t>
            </a:r>
            <a:r>
              <a:rPr lang="es-ES" sz="1200" dirty="0" smtClean="0"/>
              <a:t>        }</a:t>
            </a:r>
          </a:p>
          <a:p>
            <a:r>
              <a:rPr lang="es-ES" sz="1200" dirty="0"/>
              <a:t> </a:t>
            </a:r>
            <a:r>
              <a:rPr lang="es-ES" sz="1200" dirty="0" smtClean="0"/>
              <a:t>    ]</a:t>
            </a:r>
          </a:p>
          <a:p>
            <a:r>
              <a:rPr lang="es-ES" sz="1200" dirty="0"/>
              <a:t>}</a:t>
            </a:r>
            <a:endParaRPr lang="es-ES" sz="1200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1" y="1534573"/>
            <a:ext cx="621846" cy="658425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40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2.3. ¿Cómo versiono?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31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9" y="2001431"/>
            <a:ext cx="11297299" cy="36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5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Técnicas de versionado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6" y="1604313"/>
            <a:ext cx="10173019" cy="4062651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Versionando en el </a:t>
            </a:r>
            <a:r>
              <a:rPr lang="es-ES" sz="1600" b="1" dirty="0" err="1" smtClean="0">
                <a:solidFill>
                  <a:schemeClr val="bg1">
                    <a:lumMod val="50000"/>
                  </a:schemeClr>
                </a:solidFill>
              </a:rPr>
              <a:t>mediatype</a:t>
            </a:r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Accept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Application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vnd.api.article+xml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; versión=1.0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</a:rPr>
              <a:t>Versionando en </a:t>
            </a: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las cabeceras 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X-API-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Version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: 1.0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</a:rPr>
              <a:t>Versionando </a:t>
            </a: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en la URI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api.example.com/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v1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resource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</a:rPr>
              <a:t>Versionando en el </a:t>
            </a: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dominio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v1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.example.com/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resource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</a:rPr>
              <a:t>Versionando </a:t>
            </a: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con </a:t>
            </a:r>
            <a:r>
              <a:rPr lang="es-ES" sz="1600" b="1" dirty="0" err="1" smtClean="0">
                <a:solidFill>
                  <a:schemeClr val="bg1">
                    <a:lumMod val="50000"/>
                  </a:schemeClr>
                </a:solidFill>
              </a:rPr>
              <a:t>queryParameter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GET 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something?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versión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=1.0</a:t>
            </a:r>
            <a:endParaRPr lang="es-ES" sz="14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2.3. </a:t>
            </a:r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¿Cómo </a:t>
            </a:r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versiono?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057835" y="2976282"/>
            <a:ext cx="4840941" cy="770965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29" y="3023380"/>
            <a:ext cx="621846" cy="658425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0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Versionado en la definición de la API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805137" y="5656360"/>
            <a:ext cx="10173019" cy="877163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 algn="ctr"/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https://www.api.everis.com/customers/v1/customer/124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2.3. </a:t>
            </a:r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¿Cómo </a:t>
            </a:r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versiono?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7 CuadroTexto"/>
          <p:cNvSpPr txBox="1"/>
          <p:nvPr/>
        </p:nvSpPr>
        <p:spPr>
          <a:xfrm flipH="1">
            <a:off x="805137" y="5014796"/>
            <a:ext cx="110151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Versionado en la URL de la invocación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1" y="1662015"/>
            <a:ext cx="4571429" cy="3219048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3307976" y="2522416"/>
            <a:ext cx="35769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6884894" y="2353139"/>
            <a:ext cx="2099427" cy="338554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Versionado semántico: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073153" y="2814918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10703030" y="2814918"/>
            <a:ext cx="720000" cy="7200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9493071" y="2814918"/>
            <a:ext cx="720000" cy="72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8283112" y="2814918"/>
            <a:ext cx="720000" cy="72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7 CuadroTexto"/>
          <p:cNvSpPr txBox="1"/>
          <p:nvPr/>
        </p:nvSpPr>
        <p:spPr>
          <a:xfrm flipH="1">
            <a:off x="7185400" y="2652877"/>
            <a:ext cx="726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600" b="1" dirty="0" smtClean="0">
                <a:solidFill>
                  <a:schemeClr val="bg1">
                    <a:lumMod val="50000"/>
                  </a:schemeClr>
                </a:solidFill>
              </a:rPr>
              <a:t>V.</a:t>
            </a:r>
            <a:endParaRPr lang="es-E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7 CuadroTexto"/>
          <p:cNvSpPr txBox="1"/>
          <p:nvPr/>
        </p:nvSpPr>
        <p:spPr>
          <a:xfrm flipH="1">
            <a:off x="8404816" y="2646303"/>
            <a:ext cx="726141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600" b="1" dirty="0" smtClean="0">
                <a:solidFill>
                  <a:srgbClr val="C00000"/>
                </a:solidFill>
              </a:rPr>
              <a:t>1.</a:t>
            </a:r>
            <a:endParaRPr lang="es-ES" sz="3600" b="1" dirty="0">
              <a:solidFill>
                <a:srgbClr val="C00000"/>
              </a:solidFill>
            </a:endParaRPr>
          </a:p>
        </p:txBody>
      </p:sp>
      <p:sp>
        <p:nvSpPr>
          <p:cNvPr id="21" name="7 CuadroTexto"/>
          <p:cNvSpPr txBox="1"/>
          <p:nvPr/>
        </p:nvSpPr>
        <p:spPr>
          <a:xfrm flipH="1">
            <a:off x="9613277" y="2653397"/>
            <a:ext cx="726141" cy="837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60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s-ES" sz="36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7 CuadroTexto"/>
          <p:cNvSpPr txBox="1"/>
          <p:nvPr/>
        </p:nvSpPr>
        <p:spPr>
          <a:xfrm flipH="1">
            <a:off x="10842027" y="2650456"/>
            <a:ext cx="726141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</a:rPr>
              <a:t>8</a:t>
            </a:r>
            <a:endParaRPr lang="es-E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538173" y="3795779"/>
            <a:ext cx="1049714" cy="461665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Arreglo de bugs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9329260" y="3790919"/>
            <a:ext cx="1049714" cy="461665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Nueva funcionalidad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113059" y="3790919"/>
            <a:ext cx="1054910" cy="461665"/>
          </a:xfrm>
          <a:prstGeom prst="rect">
            <a:avLst/>
          </a:prstGeom>
          <a:ln w="12700">
            <a:solidFill>
              <a:srgbClr val="C00000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Cambios incompatibles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7311723" y="4526564"/>
            <a:ext cx="1856246" cy="646331"/>
          </a:xfrm>
          <a:prstGeom prst="rect">
            <a:avLst/>
          </a:prstGeom>
          <a:ln w="12700">
            <a:solidFill>
              <a:srgbClr val="C00000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Cambios que rompen la funcionalidad que se seta consumiendo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9329260" y="4526564"/>
            <a:ext cx="1856246" cy="646331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Cambios que permiten seguir consumiendo al funcionalidad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2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2.4. ¿Cómo paginar?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34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268412"/>
            <a:ext cx="79375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Técnicas de paginación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7" y="1604313"/>
            <a:ext cx="4175632" cy="2446824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Paginación con offset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	GET 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ítems?limit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=20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	GET 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ítems?limit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=20&amp;offset=20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GET 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ítems?limit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=20&amp;offset=40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2.4. </a:t>
            </a:r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¿Cómo </a:t>
            </a:r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paginar?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59756" y="4027794"/>
            <a:ext cx="6865043" cy="2062103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Paginación basada en tiempo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	GET 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ítems?limit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=20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	GET /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ítems?limit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=20&amp;createBefore=2018-01-20T00:00:00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GET /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ítems?limit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=20&amp;createBefore=2018-01-19T00:00:00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61701" y="1604313"/>
            <a:ext cx="5055170" cy="2354491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Paginación basada en cursor o identificador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	GET 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ítems?limit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=20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	GET /</a:t>
            </a:r>
            <a:r>
              <a:rPr lang="es-ES" sz="1400" dirty="0" err="1" smtClean="0">
                <a:solidFill>
                  <a:srgbClr val="919191"/>
                </a:solidFill>
              </a:rPr>
              <a:t>ítems?limit</a:t>
            </a:r>
            <a:r>
              <a:rPr lang="es-ES" sz="1400" dirty="0" smtClean="0">
                <a:solidFill>
                  <a:srgbClr val="919191"/>
                </a:solidFill>
              </a:rPr>
              <a:t>=20&amp;</a:t>
            </a:r>
            <a:r>
              <a:rPr lang="es-ES" sz="1400" dirty="0">
                <a:solidFill>
                  <a:srgbClr val="919191"/>
                </a:solidFill>
              </a:rPr>
              <a:t>cursor=13740047775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600" dirty="0">
                <a:solidFill>
                  <a:srgbClr val="919191"/>
                </a:solidFill>
              </a:rPr>
              <a:t>	</a:t>
            </a:r>
            <a:r>
              <a:rPr lang="es-ES" sz="1400" dirty="0">
                <a:solidFill>
                  <a:srgbClr val="919191"/>
                </a:solidFill>
              </a:rPr>
              <a:t>GET /</a:t>
            </a:r>
            <a:r>
              <a:rPr lang="es-ES" sz="1400" dirty="0" err="1" smtClean="0">
                <a:solidFill>
                  <a:srgbClr val="919191"/>
                </a:solidFill>
              </a:rPr>
              <a:t>ítems?limit</a:t>
            </a:r>
            <a:r>
              <a:rPr lang="es-ES" sz="1400" dirty="0" smtClean="0">
                <a:solidFill>
                  <a:srgbClr val="919191"/>
                </a:solidFill>
              </a:rPr>
              <a:t>=20&amp;</a:t>
            </a:r>
            <a:r>
              <a:rPr lang="es-ES" sz="1400" dirty="0">
                <a:solidFill>
                  <a:srgbClr val="919191"/>
                </a:solidFill>
              </a:rPr>
              <a:t>&amp;cursor=13740047795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98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Propuesta de paginación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7" y="1604313"/>
            <a:ext cx="4175632" cy="877163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Petición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2.4. </a:t>
            </a:r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¿Cómo </a:t>
            </a:r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paginar?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84431" y="2753654"/>
            <a:ext cx="5055170" cy="1492716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Primera página</a:t>
            </a:r>
          </a:p>
          <a:p>
            <a:pPr lvl="1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	GET 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customers?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pageSize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=2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Sucesivas páginas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	GET 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customers?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paginationKey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=sd23246bhb&amp;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pageSize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=2</a:t>
            </a: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169814"/>
              </p:ext>
            </p:extLst>
          </p:nvPr>
        </p:nvGraphicFramePr>
        <p:xfrm>
          <a:off x="1059757" y="2217312"/>
          <a:ext cx="6096000" cy="256540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Atributo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Obligatorio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Descripción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paginationKey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Identificador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la página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 la primera llamada a la página 0 no se debe indicar, en el resto si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pageSize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Cantidad de elementos incluidos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en cada página.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 no se indica se usa el valor por defecto definido en el servicio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5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Propuesta de paginación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7" y="1604313"/>
            <a:ext cx="4175632" cy="877163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Respuesta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2.4. </a:t>
            </a:r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¿Cómo </a:t>
            </a:r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paginar?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21434" y="2217312"/>
            <a:ext cx="6051247" cy="3970318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{</a:t>
            </a:r>
          </a:p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“data”: [</a:t>
            </a:r>
          </a:p>
          <a:p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        {</a:t>
            </a:r>
          </a:p>
          <a:p>
            <a:pPr lvl="1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“id”: ”1234”,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…</a:t>
            </a:r>
          </a:p>
          <a:p>
            <a:pPr lvl="1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},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{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“id”: ”1235”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…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}</a:t>
            </a:r>
          </a:p>
          <a:p>
            <a:pPr lvl="1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],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“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pagiantion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”: {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“links”: {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                  "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": "../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/v0/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customers?pageSize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=2&amp;paginationKey=2",</a:t>
            </a:r>
          </a:p>
          <a:p>
            <a:pPr lvl="1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        "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first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": "../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/v0/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customers?pageSize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=2",</a:t>
            </a:r>
          </a:p>
          <a:p>
            <a:pPr lvl="1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        "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last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": "../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/v0/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customers?pageSize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=2&amp;paginationKey=6",</a:t>
            </a:r>
          </a:p>
          <a:p>
            <a:pPr lvl="1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        "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previous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": "../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/v0/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customers?pageSize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=2&amp;paginationKey=1",</a:t>
            </a:r>
          </a:p>
          <a:p>
            <a:pPr lvl="1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        "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next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": "../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/v0/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customers?pageSize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=2&amp;paginationKey=3“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 }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}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}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33575"/>
              </p:ext>
            </p:extLst>
          </p:nvPr>
        </p:nvGraphicFramePr>
        <p:xfrm>
          <a:off x="1059757" y="2602264"/>
          <a:ext cx="5125890" cy="304292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244172"/>
                <a:gridCol w="1021977"/>
                <a:gridCol w="2859741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Atributo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Obligatorio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Descripción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links.self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SI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absoluta a la página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links.first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absoluta a la primera página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links.last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absoluta a la última página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links.previous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absoluta a la página anterior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links.next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absoluta a la página siguiente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Obligatorio siempre que haya siguiente pagina. Si es la última página no se envía este campo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34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2.5. ¿Cómo filtrar los resultados?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38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60" y="1289904"/>
            <a:ext cx="699867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Filtrado básico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059756" y="1604313"/>
            <a:ext cx="8971749" cy="877163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Se usan los nombres de los campos que forman parte del recurso y se basa en usar 3 componentes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2.5. </a:t>
            </a:r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¿Cómo </a:t>
            </a:r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filtrar los resultados?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89001" y="2145051"/>
            <a:ext cx="5055170" cy="2677656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Existen diferentes técnicas de filtrado básico:</a:t>
            </a:r>
          </a:p>
          <a:p>
            <a:endParaRPr lang="es-ES" sz="14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919191"/>
                </a:solidFill>
              </a:rPr>
              <a:t>GET /</a:t>
            </a:r>
            <a:r>
              <a:rPr lang="es-ES" sz="1400" dirty="0" err="1">
                <a:solidFill>
                  <a:srgbClr val="919191"/>
                </a:solidFill>
              </a:rPr>
              <a:t>products?price</a:t>
            </a:r>
            <a:r>
              <a:rPr lang="es-ES" sz="1400" dirty="0">
                <a:solidFill>
                  <a:srgbClr val="919191"/>
                </a:solidFill>
              </a:rPr>
              <a:t>[</a:t>
            </a:r>
            <a:r>
              <a:rPr lang="es-ES" sz="1400" dirty="0" err="1">
                <a:solidFill>
                  <a:srgbClr val="919191"/>
                </a:solidFill>
              </a:rPr>
              <a:t>gte</a:t>
            </a:r>
            <a:r>
              <a:rPr lang="es-ES" sz="1400" dirty="0">
                <a:solidFill>
                  <a:srgbClr val="919191"/>
                </a:solidFill>
              </a:rPr>
              <a:t>]=10&amp;price[</a:t>
            </a:r>
            <a:r>
              <a:rPr lang="es-ES" sz="1400" dirty="0" err="1">
                <a:solidFill>
                  <a:srgbClr val="919191"/>
                </a:solidFill>
              </a:rPr>
              <a:t>lte</a:t>
            </a:r>
            <a:r>
              <a:rPr lang="es-ES" sz="1400" dirty="0">
                <a:solidFill>
                  <a:srgbClr val="919191"/>
                </a:solidFill>
              </a:rPr>
              <a:t>]=100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919191"/>
                </a:solidFill>
              </a:rPr>
              <a:t>GET /</a:t>
            </a:r>
            <a:r>
              <a:rPr lang="es-ES" sz="1400" dirty="0" err="1">
                <a:solidFill>
                  <a:srgbClr val="919191"/>
                </a:solidFill>
              </a:rPr>
              <a:t>products?price</a:t>
            </a:r>
            <a:r>
              <a:rPr lang="es-ES" sz="1400" dirty="0">
                <a:solidFill>
                  <a:srgbClr val="919191"/>
                </a:solidFill>
              </a:rPr>
              <a:t>=gte:10&amp;price=lte:100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919191"/>
                </a:solidFill>
              </a:rPr>
              <a:t>GET /</a:t>
            </a:r>
            <a:r>
              <a:rPr lang="es-ES" sz="1400" b="1" dirty="0" err="1" smtClean="0">
                <a:solidFill>
                  <a:srgbClr val="919191"/>
                </a:solidFill>
              </a:rPr>
              <a:t>products?fromPrice</a:t>
            </a:r>
            <a:r>
              <a:rPr lang="es-ES" sz="1400" b="1" dirty="0" smtClean="0">
                <a:solidFill>
                  <a:srgbClr val="919191"/>
                </a:solidFill>
              </a:rPr>
              <a:t>=10&amp;toPrice=100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rgbClr val="919191"/>
              </a:solidFill>
            </a:endParaRPr>
          </a:p>
          <a:p>
            <a:r>
              <a:rPr lang="es-ES" sz="1400" b="1" dirty="0" smtClean="0">
                <a:solidFill>
                  <a:srgbClr val="919191"/>
                </a:solidFill>
              </a:rPr>
              <a:t>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 smtClean="0">
              <a:solidFill>
                <a:srgbClr val="91919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rgbClr val="919191"/>
                </a:solidFill>
              </a:rPr>
              <a:t>Facilidad de uso en servidor y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rgbClr val="919191"/>
                </a:solidFill>
              </a:rPr>
              <a:t>No tiene problemas con filtros </a:t>
            </a:r>
            <a:r>
              <a:rPr lang="es-ES" sz="1400" dirty="0" err="1" smtClean="0">
                <a:solidFill>
                  <a:srgbClr val="919191"/>
                </a:solidFill>
              </a:rPr>
              <a:t>combinacionales</a:t>
            </a:r>
            <a:r>
              <a:rPr lang="es-ES" sz="1400" dirty="0" smtClean="0">
                <a:solidFill>
                  <a:srgbClr val="919191"/>
                </a:solidFill>
              </a:rPr>
              <a:t> con el mismo campo</a:t>
            </a:r>
            <a:r>
              <a:rPr lang="es-ES" sz="1400" b="1" dirty="0" smtClean="0">
                <a:solidFill>
                  <a:srgbClr val="91919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rgbClr val="919191"/>
                </a:solidFill>
              </a:rPr>
              <a:t>URIs</a:t>
            </a:r>
            <a:r>
              <a:rPr lang="es-ES" sz="1400" dirty="0" smtClean="0">
                <a:solidFill>
                  <a:srgbClr val="919191"/>
                </a:solidFill>
              </a:rPr>
              <a:t> más entendibles</a:t>
            </a:r>
            <a:endParaRPr lang="es-ES" sz="1400" dirty="0">
              <a:solidFill>
                <a:srgbClr val="919191"/>
              </a:solidFill>
            </a:endParaRP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320679"/>
              </p:ext>
            </p:extLst>
          </p:nvPr>
        </p:nvGraphicFramePr>
        <p:xfrm>
          <a:off x="6258639" y="3653989"/>
          <a:ext cx="5342964" cy="22250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335741"/>
                <a:gridCol w="1335741"/>
                <a:gridCol w="1335741"/>
                <a:gridCol w="1335741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Operación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Textos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Números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Fechas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Igual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=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OR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err="1" smtClean="0"/>
                        <a:t>field</a:t>
                      </a:r>
                      <a:r>
                        <a:rPr lang="es-ES" sz="1200" dirty="0" smtClean="0"/>
                        <a:t>=…&amp;</a:t>
                      </a:r>
                      <a:r>
                        <a:rPr lang="es-ES" sz="1200" dirty="0" err="1" smtClean="0"/>
                        <a:t>field</a:t>
                      </a:r>
                      <a:r>
                        <a:rPr lang="es-ES" sz="1200" dirty="0" smtClean="0"/>
                        <a:t>=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err="1" smtClean="0"/>
                        <a:t>field</a:t>
                      </a:r>
                      <a:r>
                        <a:rPr lang="es-ES" sz="1200" dirty="0" smtClean="0"/>
                        <a:t>=…&amp;</a:t>
                      </a:r>
                      <a:r>
                        <a:rPr lang="es-ES" sz="1200" dirty="0" err="1" smtClean="0"/>
                        <a:t>field</a:t>
                      </a:r>
                      <a:r>
                        <a:rPr lang="es-ES" sz="1200" dirty="0" smtClean="0"/>
                        <a:t>=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err="1" smtClean="0"/>
                        <a:t>field</a:t>
                      </a:r>
                      <a:r>
                        <a:rPr lang="es-ES" sz="1200" dirty="0" smtClean="0"/>
                        <a:t>=…&amp;</a:t>
                      </a:r>
                      <a:r>
                        <a:rPr lang="es-ES" sz="1200" dirty="0" err="1" smtClean="0"/>
                        <a:t>field</a:t>
                      </a:r>
                      <a:r>
                        <a:rPr lang="es-ES" sz="1200" dirty="0" smtClean="0"/>
                        <a:t>=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Mayor</a:t>
                      </a:r>
                      <a:r>
                        <a:rPr lang="es-ES" sz="1400" baseline="0" dirty="0" smtClean="0"/>
                        <a:t> o igual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fromField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fromField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Menor o igual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toField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toField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Contiene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err="1" smtClean="0"/>
                        <a:t>field</a:t>
                      </a:r>
                      <a:r>
                        <a:rPr lang="es-ES" sz="1200" dirty="0" smtClean="0"/>
                        <a:t>=~…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5996392" y="2219938"/>
            <a:ext cx="5823877" cy="3956886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03" y="2556434"/>
            <a:ext cx="621846" cy="65842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979092" y="2456439"/>
            <a:ext cx="5055170" cy="984885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Buenas prácticas</a:t>
            </a:r>
          </a:p>
          <a:p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          Se usa el propio nombre del recurso más un sufijo</a:t>
            </a:r>
          </a:p>
          <a:p>
            <a:endParaRPr lang="es-E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6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 flipH="1">
            <a:off x="889000" y="1573315"/>
            <a:ext cx="10464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Conseguir que las </a:t>
            </a:r>
            <a:r>
              <a:rPr lang="es-ES" dirty="0" err="1" smtClean="0">
                <a:solidFill>
                  <a:schemeClr val="bg1">
                    <a:lumMod val="50000"/>
                  </a:schemeClr>
                </a:solidFill>
              </a:rPr>
              <a:t>APIs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 tengan la misma </a:t>
            </a: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morfología 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independientemente del equipo/proyecto que las diseñe e implemente.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Facilitar el uso por parte del </a:t>
            </a: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consumidor 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 evitando heterogeneidad  por ejemplo de respuesta de error, códigos HTTP, etc.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Ayudar a los proyectos en la toma de decisión de diseño de los recursos para conseguir </a:t>
            </a:r>
            <a:r>
              <a:rPr lang="es-ES" dirty="0" err="1" smtClean="0">
                <a:solidFill>
                  <a:schemeClr val="bg1">
                    <a:lumMod val="50000"/>
                  </a:schemeClr>
                </a:solidFill>
              </a:rPr>
              <a:t>APIs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 agnósticas del proyecto, que se puedan reutilizar y sean funcionales.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75" y="4433859"/>
            <a:ext cx="5175251" cy="1951809"/>
          </a:xfrm>
          <a:prstGeom prst="rect">
            <a:avLst/>
          </a:prstGeom>
        </p:spPr>
      </p:pic>
      <p:sp>
        <p:nvSpPr>
          <p:cNvPr id="7" name="7 CuadroTexto"/>
          <p:cNvSpPr txBox="1"/>
          <p:nvPr/>
        </p:nvSpPr>
        <p:spPr>
          <a:xfrm flipH="1">
            <a:off x="770953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Definir guía de diseño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89001" y="351810"/>
            <a:ext cx="10439400" cy="500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 ¿Por donde comienzo?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0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Filtrado básico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2.5. </a:t>
            </a:r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¿Cómo </a:t>
            </a:r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filtrar los resultados?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40968"/>
              </p:ext>
            </p:extLst>
          </p:nvPr>
        </p:nvGraphicFramePr>
        <p:xfrm>
          <a:off x="959223" y="1694329"/>
          <a:ext cx="10727880" cy="399826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251268"/>
                <a:gridCol w="2539428"/>
                <a:gridCol w="2732786"/>
                <a:gridCol w="4204398"/>
              </a:tblGrid>
              <a:tr h="666377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Operación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Textos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Números</a:t>
                      </a:r>
                      <a:endParaRPr lang="es-E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Fechas</a:t>
                      </a:r>
                      <a:endParaRPr lang="es-ES" sz="1400" dirty="0"/>
                    </a:p>
                  </a:txBody>
                  <a:tcPr anchor="ctr" anchorCtr="1"/>
                </a:tc>
              </a:tr>
              <a:tr h="666377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Igual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name</a:t>
                      </a:r>
                      <a:r>
                        <a:rPr lang="es-ES" sz="1200" dirty="0" smtClean="0"/>
                        <a:t>=Juan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amount</a:t>
                      </a:r>
                      <a:r>
                        <a:rPr lang="es-ES" sz="1200" dirty="0" smtClean="0"/>
                        <a:t>=807.24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executionDate</a:t>
                      </a:r>
                      <a:r>
                        <a:rPr lang="es-ES" sz="1200" dirty="0" smtClean="0"/>
                        <a:t>=2018-09-05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666377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OR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name</a:t>
                      </a:r>
                      <a:r>
                        <a:rPr lang="es-ES" sz="1200" dirty="0" smtClean="0"/>
                        <a:t>=</a:t>
                      </a:r>
                      <a:r>
                        <a:rPr lang="es-ES" sz="1200" dirty="0" err="1" smtClean="0"/>
                        <a:t>Juan&amp;name</a:t>
                      </a:r>
                      <a:r>
                        <a:rPr lang="es-ES" sz="1200" dirty="0" smtClean="0"/>
                        <a:t>=pedro (*)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amount</a:t>
                      </a:r>
                      <a:r>
                        <a:rPr lang="es-ES" sz="1200" dirty="0" smtClean="0"/>
                        <a:t>=807.24&amp;amount=25.65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executionDate</a:t>
                      </a:r>
                      <a:r>
                        <a:rPr lang="es-ES" sz="1200" dirty="0" smtClean="0"/>
                        <a:t>=2018-09-05&amp;executionDate=2018-22-09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666377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Mayor</a:t>
                      </a:r>
                      <a:r>
                        <a:rPr lang="es-ES" sz="1400" baseline="0" dirty="0" smtClean="0"/>
                        <a:t> o igual</a:t>
                      </a:r>
                      <a:endParaRPr lang="es-E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fromAmount</a:t>
                      </a:r>
                      <a:r>
                        <a:rPr lang="es-ES" sz="1200" dirty="0" smtClean="0"/>
                        <a:t>=807.24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fromExecutionDate</a:t>
                      </a:r>
                      <a:r>
                        <a:rPr lang="es-ES" sz="1200" dirty="0" smtClean="0"/>
                        <a:t>=2018-09-05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666377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Menor o igual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toAmount</a:t>
                      </a:r>
                      <a:r>
                        <a:rPr lang="es-ES" sz="1200" dirty="0" smtClean="0"/>
                        <a:t>=807.24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toExecutionDate</a:t>
                      </a:r>
                      <a:r>
                        <a:rPr lang="es-ES" sz="1200" dirty="0" smtClean="0"/>
                        <a:t>=2018-09-05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  <a:tr h="666377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Contiene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GET …/?</a:t>
                      </a:r>
                      <a:r>
                        <a:rPr lang="es-ES" sz="1200" dirty="0" err="1" smtClean="0"/>
                        <a:t>name</a:t>
                      </a:r>
                      <a:r>
                        <a:rPr lang="es-ES" sz="1200" dirty="0" smtClean="0"/>
                        <a:t>=~Juan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N/A</a:t>
                      </a:r>
                      <a:endParaRPr lang="es-E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6" name="7 CuadroTexto"/>
          <p:cNvSpPr txBox="1"/>
          <p:nvPr/>
        </p:nvSpPr>
        <p:spPr>
          <a:xfrm flipH="1">
            <a:off x="2144115" y="5861735"/>
            <a:ext cx="83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(*) El operador &amp; es actúa como un OR para valores con el mismo nombre y como un AND para los que tienen nombre diferente 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9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2.6. ¿Cómo ordenar resultados de un recurso?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2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2.6. ¿Cómo ordenar resultados de un recurso?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89001" y="1598204"/>
            <a:ext cx="5055170" cy="3108543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Existen diferentes técnicas de ordenación:</a:t>
            </a:r>
          </a:p>
          <a:p>
            <a:endParaRPr lang="es-ES" sz="1400" b="1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919191"/>
                </a:solidFill>
              </a:rPr>
              <a:t>GET </a:t>
            </a:r>
            <a:r>
              <a:rPr lang="es-ES" sz="1400" dirty="0" smtClean="0">
                <a:solidFill>
                  <a:srgbClr val="919191"/>
                </a:solidFill>
              </a:rPr>
              <a:t>/</a:t>
            </a:r>
            <a:r>
              <a:rPr lang="es-ES" sz="1400" dirty="0" err="1" smtClean="0">
                <a:solidFill>
                  <a:srgbClr val="919191"/>
                </a:solidFill>
              </a:rPr>
              <a:t>customers?sortBy</a:t>
            </a:r>
            <a:r>
              <a:rPr lang="es-ES" sz="1400" dirty="0" smtClean="0">
                <a:solidFill>
                  <a:srgbClr val="919191"/>
                </a:solidFill>
              </a:rPr>
              <a:t>=</a:t>
            </a:r>
            <a:r>
              <a:rPr lang="es-ES" sz="1400" dirty="0" err="1" smtClean="0">
                <a:solidFill>
                  <a:srgbClr val="919191"/>
                </a:solidFill>
              </a:rPr>
              <a:t>asc</a:t>
            </a:r>
            <a:r>
              <a:rPr lang="es-ES" sz="1400" dirty="0" smtClean="0">
                <a:solidFill>
                  <a:srgbClr val="919191"/>
                </a:solidFill>
              </a:rPr>
              <a:t>(email)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919191"/>
                </a:solidFill>
              </a:rPr>
              <a:t>GET /</a:t>
            </a:r>
            <a:r>
              <a:rPr lang="es-ES" sz="1400" dirty="0" err="1" smtClean="0">
                <a:solidFill>
                  <a:srgbClr val="919191"/>
                </a:solidFill>
              </a:rPr>
              <a:t>customers?sortBy</a:t>
            </a:r>
            <a:r>
              <a:rPr lang="es-ES" sz="1400" dirty="0" smtClean="0">
                <a:solidFill>
                  <a:srgbClr val="919191"/>
                </a:solidFill>
              </a:rPr>
              <a:t>=</a:t>
            </a:r>
            <a:r>
              <a:rPr lang="es-ES" sz="1400" dirty="0" err="1" smtClean="0">
                <a:solidFill>
                  <a:srgbClr val="919191"/>
                </a:solidFill>
              </a:rPr>
              <a:t>desc</a:t>
            </a:r>
            <a:r>
              <a:rPr lang="es-ES" sz="1400" dirty="0" smtClean="0">
                <a:solidFill>
                  <a:srgbClr val="919191"/>
                </a:solidFill>
              </a:rPr>
              <a:t>(email)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91919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919191"/>
                </a:solidFill>
              </a:rPr>
              <a:t>GET /</a:t>
            </a:r>
            <a:r>
              <a:rPr lang="es-ES" sz="1400" b="1" dirty="0" err="1" smtClean="0">
                <a:solidFill>
                  <a:srgbClr val="919191"/>
                </a:solidFill>
              </a:rPr>
              <a:t>customers?sortBy</a:t>
            </a:r>
            <a:r>
              <a:rPr lang="es-ES" sz="1400" b="1" dirty="0" smtClean="0">
                <a:solidFill>
                  <a:srgbClr val="919191"/>
                </a:solidFill>
              </a:rPr>
              <a:t>=</a:t>
            </a:r>
            <a:r>
              <a:rPr lang="es-ES" sz="1400" b="1" dirty="0">
                <a:solidFill>
                  <a:srgbClr val="919191"/>
                </a:solidFill>
              </a:rPr>
              <a:t>+</a:t>
            </a:r>
            <a:r>
              <a:rPr lang="es-ES" sz="1400" b="1" dirty="0" smtClean="0">
                <a:solidFill>
                  <a:srgbClr val="919191"/>
                </a:solidFill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919191"/>
                </a:solidFill>
              </a:rPr>
              <a:t>GET /</a:t>
            </a:r>
            <a:r>
              <a:rPr lang="es-ES" sz="1400" b="1" dirty="0" err="1" smtClean="0">
                <a:solidFill>
                  <a:srgbClr val="919191"/>
                </a:solidFill>
              </a:rPr>
              <a:t>customers?sortBy</a:t>
            </a:r>
            <a:r>
              <a:rPr lang="es-ES" sz="1400" b="1" dirty="0" smtClean="0">
                <a:solidFill>
                  <a:srgbClr val="919191"/>
                </a:solidFill>
              </a:rPr>
              <a:t>=</a:t>
            </a:r>
            <a:r>
              <a:rPr lang="es-ES" sz="1400" b="1" dirty="0">
                <a:solidFill>
                  <a:srgbClr val="919191"/>
                </a:solidFill>
              </a:rPr>
              <a:t>-</a:t>
            </a:r>
            <a:r>
              <a:rPr lang="es-ES" sz="1400" b="1" dirty="0" smtClean="0">
                <a:solidFill>
                  <a:srgbClr val="919191"/>
                </a:solidFill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91919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919191"/>
                </a:solidFill>
              </a:rPr>
              <a:t>GET /</a:t>
            </a:r>
            <a:r>
              <a:rPr lang="es-ES" sz="1400" dirty="0" err="1" smtClean="0">
                <a:solidFill>
                  <a:srgbClr val="919191"/>
                </a:solidFill>
              </a:rPr>
              <a:t>customers?sortBy</a:t>
            </a:r>
            <a:r>
              <a:rPr lang="es-ES" sz="1400" dirty="0" smtClean="0">
                <a:solidFill>
                  <a:srgbClr val="919191"/>
                </a:solidFill>
              </a:rPr>
              <a:t>=</a:t>
            </a:r>
            <a:r>
              <a:rPr lang="es-ES" sz="1400" dirty="0" err="1" smtClean="0">
                <a:solidFill>
                  <a:srgbClr val="919191"/>
                </a:solidFill>
              </a:rPr>
              <a:t>email.asc</a:t>
            </a:r>
            <a:endParaRPr lang="es-ES" sz="1400" dirty="0" smtClean="0">
              <a:solidFill>
                <a:srgbClr val="91919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919191"/>
                </a:solidFill>
              </a:rPr>
              <a:t>GET /</a:t>
            </a:r>
            <a:r>
              <a:rPr lang="es-ES" sz="1400" dirty="0" err="1" smtClean="0">
                <a:solidFill>
                  <a:srgbClr val="919191"/>
                </a:solidFill>
              </a:rPr>
              <a:t>customers?sortBy</a:t>
            </a:r>
            <a:r>
              <a:rPr lang="es-ES" sz="1400" dirty="0" smtClean="0">
                <a:solidFill>
                  <a:srgbClr val="919191"/>
                </a:solidFill>
              </a:rPr>
              <a:t>=</a:t>
            </a:r>
            <a:r>
              <a:rPr lang="es-ES" sz="1400" dirty="0" err="1" smtClean="0">
                <a:solidFill>
                  <a:srgbClr val="919191"/>
                </a:solidFill>
              </a:rPr>
              <a:t>email.desc</a:t>
            </a:r>
            <a:endParaRPr lang="es-ES" sz="1400" dirty="0" smtClean="0">
              <a:solidFill>
                <a:srgbClr val="91919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91919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919191"/>
                </a:solidFill>
              </a:rPr>
              <a:t>GET /</a:t>
            </a:r>
            <a:r>
              <a:rPr lang="es-ES" sz="1400" dirty="0" err="1" smtClean="0">
                <a:solidFill>
                  <a:srgbClr val="919191"/>
                </a:solidFill>
              </a:rPr>
              <a:t>customers?sortBy</a:t>
            </a:r>
            <a:r>
              <a:rPr lang="es-ES" sz="1400" dirty="0" smtClean="0">
                <a:solidFill>
                  <a:srgbClr val="919191"/>
                </a:solidFill>
              </a:rPr>
              <a:t>=</a:t>
            </a:r>
            <a:r>
              <a:rPr lang="es-ES" sz="1400" dirty="0" err="1" smtClean="0">
                <a:solidFill>
                  <a:srgbClr val="919191"/>
                </a:solidFill>
              </a:rPr>
              <a:t>email&amp;ordery</a:t>
            </a:r>
            <a:r>
              <a:rPr lang="es-ES" sz="1400" dirty="0" smtClean="0">
                <a:solidFill>
                  <a:srgbClr val="919191"/>
                </a:solidFill>
              </a:rPr>
              <a:t>=</a:t>
            </a:r>
            <a:r>
              <a:rPr lang="es-ES" sz="1400" dirty="0" err="1" smtClean="0">
                <a:solidFill>
                  <a:srgbClr val="919191"/>
                </a:solidFill>
              </a:rPr>
              <a:t>asc</a:t>
            </a:r>
            <a:endParaRPr lang="es-ES" sz="1400" b="1" dirty="0">
              <a:solidFill>
                <a:srgbClr val="91919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rgbClr val="919191"/>
                </a:solidFill>
              </a:rPr>
              <a:t>GET </a:t>
            </a:r>
            <a:r>
              <a:rPr lang="es-ES" sz="1400" dirty="0">
                <a:solidFill>
                  <a:srgbClr val="919191"/>
                </a:solidFill>
              </a:rPr>
              <a:t>/</a:t>
            </a:r>
            <a:r>
              <a:rPr lang="es-ES" sz="1400" dirty="0" err="1" smtClean="0">
                <a:solidFill>
                  <a:srgbClr val="919191"/>
                </a:solidFill>
              </a:rPr>
              <a:t>customers?sortBy</a:t>
            </a:r>
            <a:r>
              <a:rPr lang="es-ES" sz="1400" dirty="0" smtClean="0">
                <a:solidFill>
                  <a:srgbClr val="919191"/>
                </a:solidFill>
              </a:rPr>
              <a:t>=</a:t>
            </a:r>
            <a:r>
              <a:rPr lang="es-ES" sz="1400" dirty="0" err="1" smtClean="0">
                <a:solidFill>
                  <a:srgbClr val="919191"/>
                </a:solidFill>
              </a:rPr>
              <a:t>email&amp;ordery</a:t>
            </a:r>
            <a:r>
              <a:rPr lang="es-ES" sz="1400" dirty="0" smtClean="0">
                <a:solidFill>
                  <a:srgbClr val="919191"/>
                </a:solidFill>
              </a:rPr>
              <a:t>=</a:t>
            </a:r>
            <a:r>
              <a:rPr lang="es-ES" sz="1400" dirty="0" err="1" smtClean="0">
                <a:solidFill>
                  <a:srgbClr val="919191"/>
                </a:solidFill>
              </a:rPr>
              <a:t>desc</a:t>
            </a:r>
            <a:endParaRPr lang="es-ES" sz="1400" b="1" dirty="0" smtClean="0">
              <a:solidFill>
                <a:srgbClr val="91919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996392" y="1673091"/>
            <a:ext cx="5823877" cy="3956886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978" y="1846356"/>
            <a:ext cx="621846" cy="65842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081410" y="2012338"/>
            <a:ext cx="5055170" cy="33855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Buenas prácticas</a:t>
            </a:r>
          </a:p>
        </p:txBody>
      </p:sp>
      <p:sp>
        <p:nvSpPr>
          <p:cNvPr id="10" name="7 CuadroTexto"/>
          <p:cNvSpPr txBox="1"/>
          <p:nvPr/>
        </p:nvSpPr>
        <p:spPr>
          <a:xfrm flipH="1">
            <a:off x="805137" y="1021684"/>
            <a:ext cx="1101513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Técnicas de ordenación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227977" y="2707398"/>
            <a:ext cx="5592291" cy="3323987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Solo usarlo en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GETs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de recursos de tipo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collection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con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queryParams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ES" sz="1400" dirty="0" smtClean="0">
                <a:solidFill>
                  <a:srgbClr val="919191"/>
                </a:solidFill>
              </a:rPr>
              <a:t>GET </a:t>
            </a:r>
            <a:r>
              <a:rPr lang="es-ES" sz="1400" dirty="0">
                <a:solidFill>
                  <a:srgbClr val="919191"/>
                </a:solidFill>
              </a:rPr>
              <a:t>/</a:t>
            </a:r>
            <a:r>
              <a:rPr lang="es-ES" sz="1400" dirty="0" err="1">
                <a:solidFill>
                  <a:srgbClr val="919191"/>
                </a:solidFill>
              </a:rPr>
              <a:t>customers?sortBy</a:t>
            </a:r>
            <a:r>
              <a:rPr lang="es-ES" sz="1400" dirty="0">
                <a:solidFill>
                  <a:srgbClr val="919191"/>
                </a:solidFill>
              </a:rPr>
              <a:t>=+email</a:t>
            </a:r>
          </a:p>
          <a:p>
            <a:pPr lvl="1"/>
            <a:r>
              <a:rPr lang="es-ES" sz="1400" dirty="0">
                <a:solidFill>
                  <a:srgbClr val="919191"/>
                </a:solidFill>
              </a:rPr>
              <a:t>GET /</a:t>
            </a:r>
            <a:r>
              <a:rPr lang="es-ES" sz="1400" dirty="0" err="1">
                <a:solidFill>
                  <a:srgbClr val="919191"/>
                </a:solidFill>
              </a:rPr>
              <a:t>customers?sortBy</a:t>
            </a:r>
            <a:r>
              <a:rPr lang="es-ES" sz="1400" dirty="0">
                <a:solidFill>
                  <a:srgbClr val="919191"/>
                </a:solidFill>
              </a:rPr>
              <a:t>=-</a:t>
            </a:r>
            <a:r>
              <a:rPr lang="es-ES" sz="1400" dirty="0" smtClean="0">
                <a:solidFill>
                  <a:srgbClr val="919191"/>
                </a:solidFill>
              </a:rPr>
              <a:t>email</a:t>
            </a:r>
          </a:p>
          <a:p>
            <a:pPr lvl="1"/>
            <a:endParaRPr lang="es-ES" sz="1400" dirty="0">
              <a:solidFill>
                <a:srgbClr val="91919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Filtro por un único campo: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sortBy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: el nombre del campo por el que se filtra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entido de ordenación: + para ascendente y – para descendente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ES" sz="1400" dirty="0" smtClean="0">
                <a:solidFill>
                  <a:srgbClr val="919191"/>
                </a:solidFill>
              </a:rPr>
              <a:t>	GET </a:t>
            </a:r>
            <a:r>
              <a:rPr lang="es-ES" sz="1400" dirty="0">
                <a:solidFill>
                  <a:srgbClr val="919191"/>
                </a:solidFill>
              </a:rPr>
              <a:t>/</a:t>
            </a:r>
            <a:r>
              <a:rPr lang="es-ES" sz="1400" dirty="0" err="1">
                <a:solidFill>
                  <a:srgbClr val="919191"/>
                </a:solidFill>
              </a:rPr>
              <a:t>customers?sortBy</a:t>
            </a:r>
            <a:r>
              <a:rPr lang="es-ES" sz="1400" dirty="0" smtClean="0">
                <a:solidFill>
                  <a:srgbClr val="919191"/>
                </a:solidFill>
              </a:rPr>
              <a:t>=-</a:t>
            </a:r>
            <a:r>
              <a:rPr lang="es-ES" sz="1400" dirty="0" err="1" smtClean="0">
                <a:solidFill>
                  <a:srgbClr val="919191"/>
                </a:solidFill>
              </a:rPr>
              <a:t>lastName</a:t>
            </a:r>
            <a:endParaRPr lang="es-ES" sz="1400" dirty="0">
              <a:solidFill>
                <a:srgbClr val="919191"/>
              </a:solidFill>
            </a:endParaRPr>
          </a:p>
          <a:p>
            <a:pPr lvl="1"/>
            <a:r>
              <a:rPr lang="es-ES" sz="1400" dirty="0" smtClean="0">
                <a:solidFill>
                  <a:srgbClr val="919191"/>
                </a:solidFill>
              </a:rPr>
              <a:t>	GET </a:t>
            </a:r>
            <a:r>
              <a:rPr lang="es-ES" sz="1400" dirty="0">
                <a:solidFill>
                  <a:srgbClr val="919191"/>
                </a:solidFill>
              </a:rPr>
              <a:t>/</a:t>
            </a:r>
            <a:r>
              <a:rPr lang="es-ES" sz="1400" dirty="0" err="1" smtClean="0">
                <a:solidFill>
                  <a:srgbClr val="919191"/>
                </a:solidFill>
              </a:rPr>
              <a:t>customers?sortBy</a:t>
            </a:r>
            <a:r>
              <a:rPr lang="es-ES" sz="1400" dirty="0" smtClean="0">
                <a:solidFill>
                  <a:srgbClr val="919191"/>
                </a:solidFill>
              </a:rPr>
              <a:t>=+email</a:t>
            </a:r>
          </a:p>
          <a:p>
            <a:pPr lvl="1"/>
            <a:endParaRPr lang="es-ES" sz="1400" dirty="0" smtClean="0">
              <a:solidFill>
                <a:srgbClr val="91919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Filtro por varios campos:</a:t>
            </a:r>
            <a:endParaRPr lang="es-ES" sz="1400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ES" sz="1400" dirty="0">
                <a:solidFill>
                  <a:srgbClr val="919191"/>
                </a:solidFill>
              </a:rPr>
              <a:t>GET /</a:t>
            </a:r>
            <a:r>
              <a:rPr lang="es-ES" sz="1400" dirty="0" err="1">
                <a:solidFill>
                  <a:srgbClr val="919191"/>
                </a:solidFill>
              </a:rPr>
              <a:t>customers?sortBy</a:t>
            </a:r>
            <a:r>
              <a:rPr lang="es-ES" sz="1400" dirty="0" smtClean="0">
                <a:solidFill>
                  <a:srgbClr val="919191"/>
                </a:solidFill>
              </a:rPr>
              <a:t>=-</a:t>
            </a:r>
            <a:r>
              <a:rPr lang="es-ES" sz="1400" dirty="0" err="1" smtClean="0">
                <a:solidFill>
                  <a:srgbClr val="919191"/>
                </a:solidFill>
              </a:rPr>
              <a:t>lastName</a:t>
            </a:r>
            <a:r>
              <a:rPr lang="es-ES" sz="1400" dirty="0" smtClean="0">
                <a:solidFill>
                  <a:srgbClr val="919191"/>
                </a:solidFill>
              </a:rPr>
              <a:t>, +email</a:t>
            </a:r>
            <a:endParaRPr lang="es-ES" sz="1400" dirty="0">
              <a:solidFill>
                <a:srgbClr val="919191"/>
              </a:solidFill>
            </a:endParaRPr>
          </a:p>
          <a:p>
            <a:pPr lvl="1"/>
            <a:endParaRPr lang="es-ES" sz="1400" dirty="0">
              <a:solidFill>
                <a:srgbClr val="919191"/>
              </a:solidFill>
            </a:endParaRPr>
          </a:p>
          <a:p>
            <a:pPr lvl="1"/>
            <a:endParaRPr lang="es-ES" sz="1400" dirty="0">
              <a:solidFill>
                <a:srgbClr val="919191"/>
              </a:solidFill>
            </a:endParaRPr>
          </a:p>
          <a:p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449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3</a:t>
            </a:r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. Metodología de diseño de recursos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2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3</a:t>
            </a:r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. Metodología de diseño de recursos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1565841" y="1308847"/>
            <a:ext cx="2823882" cy="753035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1565841" y="1416424"/>
            <a:ext cx="2823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srgbClr val="919191"/>
                </a:solidFill>
              </a:rPr>
              <a:t>1</a:t>
            </a:r>
            <a:r>
              <a:rPr lang="es-ES" sz="1400" dirty="0" smtClean="0">
                <a:solidFill>
                  <a:srgbClr val="919191"/>
                </a:solidFill>
              </a:rPr>
              <a:t> – Entender la funcionalidad y el flujo de la operativa</a:t>
            </a:r>
            <a:endParaRPr lang="es-ES" sz="1400" dirty="0">
              <a:solidFill>
                <a:srgbClr val="919191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5035180" y="1300941"/>
            <a:ext cx="2823882" cy="753035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5035180" y="1408518"/>
            <a:ext cx="2823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19191"/>
                </a:solidFill>
              </a:rPr>
              <a:t>2</a:t>
            </a:r>
            <a:r>
              <a:rPr lang="es-ES" sz="1400" b="1" dirty="0" smtClean="0">
                <a:solidFill>
                  <a:srgbClr val="919191"/>
                </a:solidFill>
              </a:rPr>
              <a:t> </a:t>
            </a:r>
            <a:r>
              <a:rPr lang="es-ES" sz="1400" dirty="0" smtClean="0">
                <a:solidFill>
                  <a:srgbClr val="919191"/>
                </a:solidFill>
              </a:rPr>
              <a:t>– Identificar las entidades involucradas</a:t>
            </a:r>
            <a:endParaRPr lang="es-ES" sz="1400" dirty="0">
              <a:solidFill>
                <a:srgbClr val="919191"/>
              </a:solidFill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8504518" y="1300941"/>
            <a:ext cx="2823882" cy="753035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8504518" y="1507324"/>
            <a:ext cx="282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srgbClr val="919191"/>
                </a:solidFill>
              </a:rPr>
              <a:t>3 </a:t>
            </a:r>
            <a:r>
              <a:rPr lang="es-ES" sz="1400" dirty="0" smtClean="0">
                <a:solidFill>
                  <a:srgbClr val="919191"/>
                </a:solidFill>
              </a:rPr>
              <a:t>– Tipificar los recursos o entidades</a:t>
            </a:r>
            <a:endParaRPr lang="es-ES" sz="1400" dirty="0">
              <a:solidFill>
                <a:srgbClr val="91919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1565841" y="3864838"/>
            <a:ext cx="2823882" cy="7530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1565841" y="4064172"/>
            <a:ext cx="282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19191"/>
                </a:solidFill>
              </a:rPr>
              <a:t>4</a:t>
            </a:r>
            <a:r>
              <a:rPr lang="es-ES" sz="1400" dirty="0" smtClean="0">
                <a:solidFill>
                  <a:srgbClr val="919191"/>
                </a:solidFill>
              </a:rPr>
              <a:t> – Relacionar los recursos</a:t>
            </a:r>
            <a:endParaRPr lang="es-ES" sz="1400" dirty="0">
              <a:solidFill>
                <a:srgbClr val="91919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035180" y="3856932"/>
            <a:ext cx="2823882" cy="75303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5035180" y="3964509"/>
            <a:ext cx="2823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srgbClr val="919191"/>
                </a:solidFill>
              </a:rPr>
              <a:t>5</a:t>
            </a:r>
            <a:r>
              <a:rPr lang="es-ES" sz="1400" b="1" dirty="0" smtClean="0">
                <a:solidFill>
                  <a:srgbClr val="919191"/>
                </a:solidFill>
              </a:rPr>
              <a:t> </a:t>
            </a:r>
            <a:r>
              <a:rPr lang="es-ES" sz="1400" dirty="0" smtClean="0">
                <a:solidFill>
                  <a:srgbClr val="919191"/>
                </a:solidFill>
              </a:rPr>
              <a:t>– Diseñar los recursos y campos E/S</a:t>
            </a:r>
            <a:endParaRPr lang="es-ES" sz="1400" dirty="0">
              <a:solidFill>
                <a:srgbClr val="919191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8504518" y="3856932"/>
            <a:ext cx="2823882" cy="753035"/>
          </a:xfrm>
          <a:prstGeom prst="roundRect">
            <a:avLst/>
          </a:prstGeom>
          <a:noFill/>
          <a:ln w="28575">
            <a:solidFill>
              <a:srgbClr val="D70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8504518" y="3964509"/>
            <a:ext cx="2823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19191"/>
                </a:solidFill>
              </a:rPr>
              <a:t>6</a:t>
            </a:r>
            <a:r>
              <a:rPr lang="es-ES" sz="1600" b="1" dirty="0" smtClean="0">
                <a:solidFill>
                  <a:srgbClr val="919191"/>
                </a:solidFill>
              </a:rPr>
              <a:t> </a:t>
            </a:r>
            <a:r>
              <a:rPr lang="es-ES" sz="1400" dirty="0" smtClean="0">
                <a:solidFill>
                  <a:srgbClr val="919191"/>
                </a:solidFill>
              </a:rPr>
              <a:t>– Implementar la definición de la API</a:t>
            </a:r>
            <a:endParaRPr lang="es-ES" sz="1400" dirty="0">
              <a:solidFill>
                <a:srgbClr val="919191"/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509247" y="1685364"/>
            <a:ext cx="430306" cy="8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4509247" y="4241355"/>
            <a:ext cx="430306" cy="8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7981580" y="4249557"/>
            <a:ext cx="430306" cy="8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7978597" y="1668542"/>
            <a:ext cx="430306" cy="8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/>
          <a:srcRect b="35220"/>
          <a:stretch/>
        </p:blipFill>
        <p:spPr>
          <a:xfrm>
            <a:off x="1865404" y="2501677"/>
            <a:ext cx="2224755" cy="923365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013" y="2419313"/>
            <a:ext cx="1551108" cy="1088091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  <a:prstDash val="sysDash"/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46" y="2417863"/>
            <a:ext cx="902825" cy="106420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494" y="5057669"/>
            <a:ext cx="1262573" cy="1245813"/>
          </a:xfrm>
          <a:prstGeom prst="rect">
            <a:avLst/>
          </a:prstGeom>
          <a:ln w="19050">
            <a:solidFill>
              <a:srgbClr val="C00000"/>
            </a:solidFill>
            <a:prstDash val="sysDash"/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158" y="4959495"/>
            <a:ext cx="2447925" cy="1297342"/>
          </a:xfrm>
          <a:prstGeom prst="rect">
            <a:avLst/>
          </a:prstGeom>
          <a:ln w="19050">
            <a:solidFill>
              <a:srgbClr val="7030A0"/>
            </a:solidFill>
            <a:prstDash val="sysDash"/>
          </a:ln>
        </p:spPr>
      </p:pic>
      <p:sp>
        <p:nvSpPr>
          <p:cNvPr id="28" name="AutoShape 2" descr="Image result for swagge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9449" y="4959495"/>
            <a:ext cx="2454017" cy="1343987"/>
          </a:xfrm>
          <a:prstGeom prst="rect">
            <a:avLst/>
          </a:prstGeom>
          <a:ln w="19050">
            <a:solidFill>
              <a:srgbClr val="D7079C"/>
            </a:solidFill>
            <a:prstDash val="sysDash"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45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28" y="2245946"/>
            <a:ext cx="5322132" cy="29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85276" y="1237129"/>
            <a:ext cx="2823882" cy="753035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185276" y="1344706"/>
            <a:ext cx="2823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srgbClr val="919191"/>
                </a:solidFill>
              </a:rPr>
              <a:t>1</a:t>
            </a:r>
            <a:r>
              <a:rPr lang="es-ES" sz="1400" dirty="0" smtClean="0">
                <a:solidFill>
                  <a:srgbClr val="919191"/>
                </a:solidFill>
              </a:rPr>
              <a:t> – Entender la funcionalidad y el flujo de la operativa</a:t>
            </a:r>
            <a:endParaRPr lang="es-ES" sz="1400" dirty="0">
              <a:solidFill>
                <a:srgbClr val="91919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b="35220"/>
          <a:stretch/>
        </p:blipFill>
        <p:spPr>
          <a:xfrm>
            <a:off x="484839" y="2168955"/>
            <a:ext cx="2224755" cy="923365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259" y="1237129"/>
            <a:ext cx="8289054" cy="5296347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94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248454" y="1253246"/>
            <a:ext cx="2823882" cy="753035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273424" y="1360823"/>
            <a:ext cx="2823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19191"/>
                </a:solidFill>
              </a:rPr>
              <a:t>2</a:t>
            </a:r>
            <a:r>
              <a:rPr lang="es-ES" sz="1400" b="1" dirty="0" smtClean="0">
                <a:solidFill>
                  <a:srgbClr val="919191"/>
                </a:solidFill>
              </a:rPr>
              <a:t> </a:t>
            </a:r>
            <a:r>
              <a:rPr lang="es-ES" sz="1400" dirty="0" smtClean="0">
                <a:solidFill>
                  <a:srgbClr val="919191"/>
                </a:solidFill>
              </a:rPr>
              <a:t>– Identificar las entidades involucradas</a:t>
            </a:r>
            <a:endParaRPr lang="es-ES" sz="1400" dirty="0">
              <a:solidFill>
                <a:srgbClr val="91919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35" y="2185072"/>
            <a:ext cx="1551108" cy="1088091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  <a:prstDash val="sysDash"/>
          </a:ln>
        </p:spPr>
      </p:pic>
      <p:sp>
        <p:nvSpPr>
          <p:cNvPr id="3" name="Rectángulo 2"/>
          <p:cNvSpPr/>
          <p:nvPr/>
        </p:nvSpPr>
        <p:spPr>
          <a:xfrm>
            <a:off x="3451412" y="1253246"/>
            <a:ext cx="3702423" cy="5358294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7315201" y="1253246"/>
            <a:ext cx="4437528" cy="2637436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8561295" y="4085591"/>
            <a:ext cx="1873624" cy="252595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3662281" y="1915475"/>
            <a:ext cx="3330190" cy="12401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3662281" y="3723677"/>
            <a:ext cx="2442684" cy="11531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738706" y="4724401"/>
            <a:ext cx="1151964" cy="17502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7445188" y="1910992"/>
            <a:ext cx="1223683" cy="1812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9135034" y="2439911"/>
            <a:ext cx="1030942" cy="1283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10650070" y="2925819"/>
            <a:ext cx="987775" cy="7978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3662663" y="5444902"/>
            <a:ext cx="1427987" cy="970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5506010" y="5439092"/>
            <a:ext cx="1422408" cy="970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3581400" y="1371709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668871" y="421814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5188" y="137160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3662281" y="1935949"/>
            <a:ext cx="1428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3653118" y="3739832"/>
            <a:ext cx="88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400" b="1" dirty="0" err="1" smtClean="0"/>
              <a:t>profiles</a:t>
            </a:r>
            <a:endParaRPr lang="es-ES" sz="14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467169" y="5458230"/>
            <a:ext cx="1461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400" b="1" dirty="0" err="1" smtClean="0"/>
              <a:t>recomendations</a:t>
            </a:r>
            <a:endParaRPr lang="es-ES" sz="14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42270" y="5448661"/>
            <a:ext cx="144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/</a:t>
            </a:r>
            <a:r>
              <a:rPr lang="es-ES" sz="1400" b="1" dirty="0" err="1" smtClean="0"/>
              <a:t>visualizations</a:t>
            </a:r>
            <a:endParaRPr lang="es-ES" sz="14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7418292" y="1918019"/>
            <a:ext cx="1250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0632140" y="2919208"/>
            <a:ext cx="100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400" b="1" dirty="0" err="1" smtClean="0"/>
              <a:t>chapters</a:t>
            </a:r>
            <a:endParaRPr lang="es-ES" sz="14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9123828" y="2439910"/>
            <a:ext cx="94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400" b="1" dirty="0" err="1" smtClean="0"/>
              <a:t>seasons</a:t>
            </a:r>
            <a:endParaRPr lang="es-ES" sz="14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8730325" y="4733436"/>
            <a:ext cx="951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12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451412" y="1253246"/>
            <a:ext cx="3702423" cy="5358294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7315201" y="1253246"/>
            <a:ext cx="4437528" cy="2637436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8561295" y="4085591"/>
            <a:ext cx="1873624" cy="252595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3662281" y="1915475"/>
            <a:ext cx="3330190" cy="12401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3662281" y="3723677"/>
            <a:ext cx="2442684" cy="11531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738706" y="4724401"/>
            <a:ext cx="1151964" cy="17502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7445188" y="1910992"/>
            <a:ext cx="1223683" cy="1812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9135034" y="2439911"/>
            <a:ext cx="1030942" cy="1283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10650070" y="2925819"/>
            <a:ext cx="987775" cy="7978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3662663" y="5444902"/>
            <a:ext cx="1656000" cy="970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5421482" y="5439092"/>
            <a:ext cx="1566000" cy="970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3581400" y="1371709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668871" y="421814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5188" y="137160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3662281" y="1935949"/>
            <a:ext cx="285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3653117" y="3739832"/>
            <a:ext cx="285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377664" y="5448661"/>
            <a:ext cx="1714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42270" y="5448661"/>
            <a:ext cx="1676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7418293" y="1918019"/>
            <a:ext cx="1050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0632140" y="2919208"/>
            <a:ext cx="100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9123828" y="2439910"/>
            <a:ext cx="92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8730325" y="4733436"/>
            <a:ext cx="81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sp>
        <p:nvSpPr>
          <p:cNvPr id="35" name="Rectángulo redondeado 34"/>
          <p:cNvSpPr/>
          <p:nvPr/>
        </p:nvSpPr>
        <p:spPr>
          <a:xfrm>
            <a:off x="273424" y="1253246"/>
            <a:ext cx="2823882" cy="753035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/>
          <p:cNvSpPr txBox="1"/>
          <p:nvPr/>
        </p:nvSpPr>
        <p:spPr>
          <a:xfrm>
            <a:off x="273424" y="1459629"/>
            <a:ext cx="282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srgbClr val="919191"/>
                </a:solidFill>
              </a:rPr>
              <a:t>3 </a:t>
            </a:r>
            <a:r>
              <a:rPr lang="es-ES" sz="1400" dirty="0" smtClean="0">
                <a:solidFill>
                  <a:srgbClr val="919191"/>
                </a:solidFill>
              </a:rPr>
              <a:t>– Tipificar los recursos o entidades</a:t>
            </a:r>
            <a:endParaRPr lang="es-ES" sz="1400" dirty="0">
              <a:solidFill>
                <a:srgbClr val="919191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52" y="2370168"/>
            <a:ext cx="902825" cy="106420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</p:pic>
      <p:sp>
        <p:nvSpPr>
          <p:cNvPr id="38" name="CuadroTexto 37"/>
          <p:cNvSpPr txBox="1"/>
          <p:nvPr/>
        </p:nvSpPr>
        <p:spPr>
          <a:xfrm>
            <a:off x="3873151" y="2184891"/>
            <a:ext cx="185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3846455" y="3967735"/>
            <a:ext cx="185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3858598" y="5668791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602241" y="5670000"/>
            <a:ext cx="1061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7593702" y="2153349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9149078" y="2711762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10655206" y="3164884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8833072" y="5027183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105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451412" y="1253246"/>
            <a:ext cx="3702423" cy="5358294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7315201" y="1253246"/>
            <a:ext cx="4437528" cy="2637436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8561295" y="4085591"/>
            <a:ext cx="1873624" cy="252595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3662281" y="1915475"/>
            <a:ext cx="3330190" cy="12401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3662281" y="3723677"/>
            <a:ext cx="2442684" cy="11531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738706" y="4724401"/>
            <a:ext cx="1151964" cy="17502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7445188" y="1910992"/>
            <a:ext cx="1223683" cy="1812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9135034" y="2439911"/>
            <a:ext cx="1030942" cy="1283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10650070" y="2925819"/>
            <a:ext cx="987775" cy="7978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3662663" y="5444902"/>
            <a:ext cx="1656000" cy="970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5421482" y="5439092"/>
            <a:ext cx="1566000" cy="970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3581400" y="1371709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668871" y="421814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5188" y="137160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3662281" y="1935949"/>
            <a:ext cx="285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3653117" y="3739832"/>
            <a:ext cx="285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377664" y="5448661"/>
            <a:ext cx="1714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42270" y="5448661"/>
            <a:ext cx="1676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7418293" y="1918019"/>
            <a:ext cx="1050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0632140" y="2919208"/>
            <a:ext cx="100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9123828" y="2439910"/>
            <a:ext cx="92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8730325" y="4733436"/>
            <a:ext cx="81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3873151" y="2184891"/>
            <a:ext cx="185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3846455" y="3967735"/>
            <a:ext cx="185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3858598" y="5668791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602241" y="5670000"/>
            <a:ext cx="1061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7593702" y="2153349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9149078" y="2711762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10655206" y="3164884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8833072" y="5027183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39" name="Rectángulo redondeado 38"/>
          <p:cNvSpPr/>
          <p:nvPr/>
        </p:nvSpPr>
        <p:spPr>
          <a:xfrm>
            <a:off x="273600" y="1253246"/>
            <a:ext cx="2823882" cy="7530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273600" y="1460486"/>
            <a:ext cx="282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19191"/>
                </a:solidFill>
              </a:rPr>
              <a:t>4</a:t>
            </a:r>
            <a:r>
              <a:rPr lang="es-ES" sz="1400" dirty="0" smtClean="0">
                <a:solidFill>
                  <a:srgbClr val="919191"/>
                </a:solidFill>
              </a:rPr>
              <a:t> – Relacionar los recursos</a:t>
            </a:r>
            <a:endParaRPr lang="es-ES" sz="1400" dirty="0">
              <a:solidFill>
                <a:srgbClr val="919191"/>
              </a:solidFill>
            </a:endParaRP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54" y="2285861"/>
            <a:ext cx="1262573" cy="1245813"/>
          </a:xfrm>
          <a:prstGeom prst="rect">
            <a:avLst/>
          </a:prstGeom>
          <a:ln w="19050">
            <a:solidFill>
              <a:srgbClr val="C00000"/>
            </a:solidFill>
            <a:prstDash val="sysDash"/>
          </a:ln>
        </p:spPr>
      </p:pic>
      <p:cxnSp>
        <p:nvCxnSpPr>
          <p:cNvPr id="5" name="Conector recto de flecha 4"/>
          <p:cNvCxnSpPr/>
          <p:nvPr/>
        </p:nvCxnSpPr>
        <p:spPr>
          <a:xfrm>
            <a:off x="3971365" y="3225662"/>
            <a:ext cx="8964" cy="449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/>
          <p:nvPr/>
        </p:nvCxnSpPr>
        <p:spPr>
          <a:xfrm>
            <a:off x="3980330" y="4949889"/>
            <a:ext cx="8964" cy="449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 rot="16200000">
            <a:off x="8910917" y="3427178"/>
            <a:ext cx="8964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 rot="16200000">
            <a:off x="10403541" y="3436142"/>
            <a:ext cx="8964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o 41"/>
          <p:cNvGrpSpPr/>
          <p:nvPr/>
        </p:nvGrpSpPr>
        <p:grpSpPr>
          <a:xfrm>
            <a:off x="6199331" y="4733436"/>
            <a:ext cx="486000" cy="648000"/>
            <a:chOff x="6199331" y="4733436"/>
            <a:chExt cx="486000" cy="648000"/>
          </a:xfrm>
        </p:grpSpPr>
        <p:cxnSp>
          <p:nvCxnSpPr>
            <p:cNvPr id="54" name="Conector recto de flecha 53"/>
            <p:cNvCxnSpPr/>
            <p:nvPr/>
          </p:nvCxnSpPr>
          <p:spPr>
            <a:xfrm>
              <a:off x="6668222" y="4733436"/>
              <a:ext cx="8964" cy="64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>
              <a:off x="6199331" y="4750908"/>
              <a:ext cx="48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CuadroTexto 54"/>
          <p:cNvSpPr txBox="1"/>
          <p:nvPr/>
        </p:nvSpPr>
        <p:spPr>
          <a:xfrm>
            <a:off x="4027693" y="3277661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4028400" y="4999009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6191374" y="4473309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8653480" y="3277661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10146457" y="3306155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2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1.1. Nomenclatura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Recortar y redondear rectángulo de esquina sencilla 1"/>
          <p:cNvSpPr/>
          <p:nvPr/>
        </p:nvSpPr>
        <p:spPr>
          <a:xfrm>
            <a:off x="1926492" y="1699844"/>
            <a:ext cx="1969477" cy="937847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UserProfiler</a:t>
            </a:r>
            <a:endParaRPr lang="es-ES" dirty="0"/>
          </a:p>
        </p:txBody>
      </p:sp>
      <p:sp>
        <p:nvSpPr>
          <p:cNvPr id="15" name="Recortar y redondear rectángulo de esquina sencilla 14"/>
          <p:cNvSpPr/>
          <p:nvPr/>
        </p:nvSpPr>
        <p:spPr>
          <a:xfrm>
            <a:off x="5316414" y="4489940"/>
            <a:ext cx="1969477" cy="937847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USER_PROFILES</a:t>
            </a:r>
            <a:endParaRPr lang="es-ES" dirty="0"/>
          </a:p>
        </p:txBody>
      </p:sp>
      <p:sp>
        <p:nvSpPr>
          <p:cNvPr id="16" name="Recortar y redondear rectángulo de esquina sencilla 15"/>
          <p:cNvSpPr/>
          <p:nvPr/>
        </p:nvSpPr>
        <p:spPr>
          <a:xfrm>
            <a:off x="1926000" y="3094891"/>
            <a:ext cx="1969477" cy="937847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USER_profile</a:t>
            </a:r>
            <a:endParaRPr lang="es-ES" dirty="0"/>
          </a:p>
        </p:txBody>
      </p:sp>
      <p:sp>
        <p:nvSpPr>
          <p:cNvPr id="17" name="Recortar y redondear rectángulo de esquina sencilla 16"/>
          <p:cNvSpPr/>
          <p:nvPr/>
        </p:nvSpPr>
        <p:spPr>
          <a:xfrm>
            <a:off x="4138246" y="1699200"/>
            <a:ext cx="1969477" cy="937847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USER_PROFILE</a:t>
            </a:r>
            <a:endParaRPr lang="es-ES" dirty="0"/>
          </a:p>
        </p:txBody>
      </p:sp>
      <p:sp>
        <p:nvSpPr>
          <p:cNvPr id="18" name="Recortar y redondear rectángulo de esquina sencilla 17"/>
          <p:cNvSpPr/>
          <p:nvPr/>
        </p:nvSpPr>
        <p:spPr>
          <a:xfrm>
            <a:off x="4140000" y="3094892"/>
            <a:ext cx="1969477" cy="937847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userProfile</a:t>
            </a:r>
            <a:endParaRPr lang="es-ES" dirty="0"/>
          </a:p>
        </p:txBody>
      </p:sp>
      <p:sp>
        <p:nvSpPr>
          <p:cNvPr id="19" name="Recortar y redondear rectángulo de esquina sencilla 18"/>
          <p:cNvSpPr/>
          <p:nvPr/>
        </p:nvSpPr>
        <p:spPr>
          <a:xfrm>
            <a:off x="6592277" y="3094893"/>
            <a:ext cx="1969477" cy="937847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User_profile</a:t>
            </a:r>
            <a:endParaRPr lang="es-ES" dirty="0"/>
          </a:p>
        </p:txBody>
      </p:sp>
      <p:sp>
        <p:nvSpPr>
          <p:cNvPr id="20" name="Recortar y redondear rectángulo de esquina sencilla 19"/>
          <p:cNvSpPr/>
          <p:nvPr/>
        </p:nvSpPr>
        <p:spPr>
          <a:xfrm>
            <a:off x="9018955" y="3096000"/>
            <a:ext cx="1969477" cy="937847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Userprofile</a:t>
            </a:r>
            <a:endParaRPr lang="es-ES" dirty="0"/>
          </a:p>
        </p:txBody>
      </p:sp>
      <p:sp>
        <p:nvSpPr>
          <p:cNvPr id="21" name="Recortar y redondear rectángulo de esquina sencilla 20"/>
          <p:cNvSpPr/>
          <p:nvPr/>
        </p:nvSpPr>
        <p:spPr>
          <a:xfrm>
            <a:off x="6592277" y="1699845"/>
            <a:ext cx="1969477" cy="937847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User_Profile</a:t>
            </a:r>
            <a:endParaRPr lang="es-ES" dirty="0"/>
          </a:p>
        </p:txBody>
      </p:sp>
      <p:sp>
        <p:nvSpPr>
          <p:cNvPr id="22" name="Recortar y redondear rectángulo de esquina sencilla 21"/>
          <p:cNvSpPr/>
          <p:nvPr/>
        </p:nvSpPr>
        <p:spPr>
          <a:xfrm>
            <a:off x="9018954" y="1699846"/>
            <a:ext cx="1969477" cy="937847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UserProfile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39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451412" y="1253246"/>
            <a:ext cx="3702423" cy="5358294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7315201" y="1253246"/>
            <a:ext cx="4437528" cy="2637436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8561295" y="4085591"/>
            <a:ext cx="1873624" cy="252595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3662281" y="1915475"/>
            <a:ext cx="3330190" cy="12401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3662281" y="3723677"/>
            <a:ext cx="2442684" cy="11531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738706" y="4724401"/>
            <a:ext cx="1151964" cy="17502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7445188" y="1910992"/>
            <a:ext cx="1223683" cy="18126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9135034" y="2439911"/>
            <a:ext cx="1030942" cy="1283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10650070" y="2925819"/>
            <a:ext cx="987775" cy="7978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3662663" y="5444902"/>
            <a:ext cx="1656000" cy="970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5421482" y="5439092"/>
            <a:ext cx="1566000" cy="970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3581400" y="1371709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668871" y="421814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445188" y="137160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3662281" y="1935949"/>
            <a:ext cx="285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3653117" y="3739832"/>
            <a:ext cx="285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377664" y="5448661"/>
            <a:ext cx="1714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42270" y="5448661"/>
            <a:ext cx="1676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7418293" y="1918019"/>
            <a:ext cx="1050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0632140" y="2919208"/>
            <a:ext cx="100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9123828" y="2439910"/>
            <a:ext cx="92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8730325" y="4733436"/>
            <a:ext cx="81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3873151" y="2184891"/>
            <a:ext cx="185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3846455" y="3967735"/>
            <a:ext cx="185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3858598" y="5668791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602241" y="5670000"/>
            <a:ext cx="1061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7593702" y="2153349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9149078" y="2711762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10655206" y="3164884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8833072" y="5027183"/>
            <a:ext cx="106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919191"/>
                </a:solidFill>
              </a:rPr>
              <a:t>Collection</a:t>
            </a:r>
            <a:r>
              <a:rPr lang="es-ES" sz="1400" b="1" dirty="0" smtClean="0">
                <a:solidFill>
                  <a:srgbClr val="919191"/>
                </a:solidFill>
              </a:rPr>
              <a:t> y </a:t>
            </a:r>
            <a:r>
              <a:rPr lang="es-ES" sz="1400" b="1" dirty="0" err="1" smtClean="0">
                <a:solidFill>
                  <a:srgbClr val="919191"/>
                </a:solidFill>
              </a:rPr>
              <a:t>document</a:t>
            </a:r>
            <a:endParaRPr lang="es-ES" sz="1400" b="1" dirty="0">
              <a:solidFill>
                <a:srgbClr val="919191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971365" y="3225662"/>
            <a:ext cx="8964" cy="449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/>
          <p:nvPr/>
        </p:nvCxnSpPr>
        <p:spPr>
          <a:xfrm>
            <a:off x="3980330" y="4949889"/>
            <a:ext cx="8964" cy="449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 rot="16200000">
            <a:off x="8910917" y="3427178"/>
            <a:ext cx="8964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 rot="16200000">
            <a:off x="10403541" y="3436142"/>
            <a:ext cx="8964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o 41"/>
          <p:cNvGrpSpPr/>
          <p:nvPr/>
        </p:nvGrpSpPr>
        <p:grpSpPr>
          <a:xfrm>
            <a:off x="6199331" y="4733436"/>
            <a:ext cx="486000" cy="648000"/>
            <a:chOff x="6199331" y="4733436"/>
            <a:chExt cx="486000" cy="648000"/>
          </a:xfrm>
        </p:grpSpPr>
        <p:cxnSp>
          <p:nvCxnSpPr>
            <p:cNvPr id="54" name="Conector recto de flecha 53"/>
            <p:cNvCxnSpPr/>
            <p:nvPr/>
          </p:nvCxnSpPr>
          <p:spPr>
            <a:xfrm>
              <a:off x="6668222" y="4733436"/>
              <a:ext cx="8964" cy="64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>
              <a:off x="6199331" y="4750908"/>
              <a:ext cx="48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CuadroTexto 54"/>
          <p:cNvSpPr txBox="1"/>
          <p:nvPr/>
        </p:nvSpPr>
        <p:spPr>
          <a:xfrm>
            <a:off x="4027693" y="3277661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4028400" y="4999009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6191374" y="4473309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8653480" y="3277661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10146457" y="3306155"/>
            <a:ext cx="47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60" name="Rectángulo redondeado 59"/>
          <p:cNvSpPr/>
          <p:nvPr/>
        </p:nvSpPr>
        <p:spPr>
          <a:xfrm>
            <a:off x="273600" y="1252800"/>
            <a:ext cx="2823882" cy="75303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CuadroTexto 60"/>
          <p:cNvSpPr txBox="1"/>
          <p:nvPr/>
        </p:nvSpPr>
        <p:spPr>
          <a:xfrm>
            <a:off x="283973" y="1362635"/>
            <a:ext cx="2823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srgbClr val="919191"/>
                </a:solidFill>
              </a:rPr>
              <a:t>5</a:t>
            </a:r>
            <a:r>
              <a:rPr lang="es-ES" sz="1400" b="1" dirty="0" smtClean="0">
                <a:solidFill>
                  <a:srgbClr val="919191"/>
                </a:solidFill>
              </a:rPr>
              <a:t> </a:t>
            </a:r>
            <a:r>
              <a:rPr lang="es-ES" sz="1400" dirty="0" smtClean="0">
                <a:solidFill>
                  <a:srgbClr val="919191"/>
                </a:solidFill>
              </a:rPr>
              <a:t>– Diseñar los recursos y campos E/S</a:t>
            </a:r>
            <a:endParaRPr lang="es-ES" sz="1400" dirty="0">
              <a:solidFill>
                <a:srgbClr val="919191"/>
              </a:solidFill>
            </a:endParaRPr>
          </a:p>
        </p:txBody>
      </p:sp>
      <p:pic>
        <p:nvPicPr>
          <p:cNvPr id="62" name="Imagen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7" y="2359140"/>
            <a:ext cx="2447925" cy="1297342"/>
          </a:xfrm>
          <a:prstGeom prst="rect">
            <a:avLst/>
          </a:prstGeom>
          <a:ln w="19050">
            <a:solidFill>
              <a:srgbClr val="7030A0"/>
            </a:solidFill>
            <a:prstDash val="sysDash"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92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10600" y="2069797"/>
            <a:ext cx="25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startDate</a:t>
            </a:r>
            <a:endParaRPr lang="es-ES" sz="1200" dirty="0"/>
          </a:p>
          <a:p>
            <a:r>
              <a:rPr lang="es-ES" sz="1200" dirty="0" err="1" smtClean="0"/>
              <a:t>type</a:t>
            </a:r>
            <a:r>
              <a:rPr lang="es-ES" sz="1200" dirty="0" smtClean="0"/>
              <a:t>       </a:t>
            </a:r>
            <a:r>
              <a:rPr lang="es-ES" sz="1200" dirty="0" err="1" smtClean="0"/>
              <a:t>endDate</a:t>
            </a:r>
            <a:endParaRPr lang="es-ES" sz="1200" dirty="0"/>
          </a:p>
          <a:p>
            <a:r>
              <a:rPr lang="es-ES" sz="1200" dirty="0" err="1" smtClean="0"/>
              <a:t>price</a:t>
            </a:r>
            <a:endParaRPr lang="es-ES" sz="1200" dirty="0" smtClean="0"/>
          </a:p>
        </p:txBody>
      </p:sp>
      <p:sp>
        <p:nvSpPr>
          <p:cNvPr id="58" name="CuadroTexto 57"/>
          <p:cNvSpPr txBox="1"/>
          <p:nvPr/>
        </p:nvSpPr>
        <p:spPr>
          <a:xfrm>
            <a:off x="1882714" y="2081195"/>
            <a:ext cx="28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POST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PUT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51</a:t>
            </a:fld>
            <a:endParaRPr lang="es-ES"/>
          </a:p>
        </p:txBody>
      </p:sp>
      <p:cxnSp>
        <p:nvCxnSpPr>
          <p:cNvPr id="40" name="Conector recto de flecha 39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10600" y="2069797"/>
            <a:ext cx="25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startDate</a:t>
            </a:r>
            <a:endParaRPr lang="es-ES" sz="1200" dirty="0"/>
          </a:p>
          <a:p>
            <a:r>
              <a:rPr lang="es-ES" sz="1200" dirty="0" err="1" smtClean="0"/>
              <a:t>type</a:t>
            </a:r>
            <a:r>
              <a:rPr lang="es-ES" sz="1200" dirty="0" smtClean="0"/>
              <a:t>       </a:t>
            </a:r>
            <a:r>
              <a:rPr lang="es-ES" sz="1200" dirty="0" err="1" smtClean="0"/>
              <a:t>endDate</a:t>
            </a:r>
            <a:endParaRPr lang="es-ES" sz="1200" dirty="0"/>
          </a:p>
          <a:p>
            <a:r>
              <a:rPr lang="es-ES" sz="1200" dirty="0" err="1" smtClean="0"/>
              <a:t>price</a:t>
            </a:r>
            <a:endParaRPr lang="es-ES" sz="1200" dirty="0" smtClean="0"/>
          </a:p>
        </p:txBody>
      </p:sp>
      <p:sp>
        <p:nvSpPr>
          <p:cNvPr id="58" name="CuadroTexto 57"/>
          <p:cNvSpPr txBox="1"/>
          <p:nvPr/>
        </p:nvSpPr>
        <p:spPr>
          <a:xfrm>
            <a:off x="1882714" y="2081195"/>
            <a:ext cx="28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POST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PUT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24525" y="3623140"/>
            <a:ext cx="13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alias</a:t>
            </a:r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    avatar</a:t>
            </a:r>
          </a:p>
          <a:p>
            <a:endParaRPr lang="es-ES" sz="1200" dirty="0" smtClean="0"/>
          </a:p>
        </p:txBody>
      </p:sp>
      <p:sp>
        <p:nvSpPr>
          <p:cNvPr id="48" name="CuadroTexto 47"/>
          <p:cNvSpPr txBox="1"/>
          <p:nvPr/>
        </p:nvSpPr>
        <p:spPr>
          <a:xfrm>
            <a:off x="324525" y="4064231"/>
            <a:ext cx="432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PATCH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-id}}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52</a:t>
            </a:fld>
            <a:endParaRPr lang="es-ES"/>
          </a:p>
        </p:txBody>
      </p:sp>
      <p:cxnSp>
        <p:nvCxnSpPr>
          <p:cNvPr id="42" name="Conector recto de flecha 41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0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10600" y="2069797"/>
            <a:ext cx="25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startDate</a:t>
            </a:r>
            <a:endParaRPr lang="es-ES" sz="1200" dirty="0"/>
          </a:p>
          <a:p>
            <a:r>
              <a:rPr lang="es-ES" sz="1200" dirty="0" err="1" smtClean="0"/>
              <a:t>type</a:t>
            </a:r>
            <a:r>
              <a:rPr lang="es-ES" sz="1200" dirty="0" smtClean="0"/>
              <a:t>       </a:t>
            </a:r>
            <a:r>
              <a:rPr lang="es-ES" sz="1200" dirty="0" err="1" smtClean="0"/>
              <a:t>endDate</a:t>
            </a:r>
            <a:endParaRPr lang="es-ES" sz="1200" dirty="0"/>
          </a:p>
          <a:p>
            <a:r>
              <a:rPr lang="es-ES" sz="1200" dirty="0" err="1" smtClean="0"/>
              <a:t>price</a:t>
            </a:r>
            <a:endParaRPr lang="es-ES" sz="1200" dirty="0" smtClean="0"/>
          </a:p>
        </p:txBody>
      </p:sp>
      <p:sp>
        <p:nvSpPr>
          <p:cNvPr id="58" name="CuadroTexto 57"/>
          <p:cNvSpPr txBox="1"/>
          <p:nvPr/>
        </p:nvSpPr>
        <p:spPr>
          <a:xfrm>
            <a:off x="1882714" y="2081195"/>
            <a:ext cx="28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POST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PUT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24525" y="3623140"/>
            <a:ext cx="13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alias</a:t>
            </a:r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    avatar</a:t>
            </a:r>
          </a:p>
          <a:p>
            <a:endParaRPr lang="es-ES" sz="1200" dirty="0" smtClean="0"/>
          </a:p>
        </p:txBody>
      </p:sp>
      <p:sp>
        <p:nvSpPr>
          <p:cNvPr id="48" name="CuadroTexto 47"/>
          <p:cNvSpPr txBox="1"/>
          <p:nvPr/>
        </p:nvSpPr>
        <p:spPr>
          <a:xfrm>
            <a:off x="324525" y="4064231"/>
            <a:ext cx="432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PATCH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-id}}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2404923" y="6031690"/>
            <a:ext cx="903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visualizations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 smtClean="0">
                <a:solidFill>
                  <a:srgbClr val="919191"/>
                </a:solidFill>
              </a:rPr>
              <a:t>PATCH,GET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 smtClean="0">
                <a:solidFill>
                  <a:srgbClr val="919191"/>
                </a:solidFill>
              </a:rPr>
              <a:t>visualizations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visualization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311188" y="5587513"/>
            <a:ext cx="2244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</a:t>
            </a:r>
          </a:p>
          <a:p>
            <a:r>
              <a:rPr lang="es-ES" sz="1200" dirty="0" smtClean="0"/>
              <a:t>alias</a:t>
            </a:r>
          </a:p>
          <a:p>
            <a:r>
              <a:rPr lang="es-ES" sz="1200" dirty="0" err="1" smtClean="0"/>
              <a:t>visualizationContent</a:t>
            </a:r>
            <a:endParaRPr lang="es-ES" sz="1200" dirty="0" smtClean="0"/>
          </a:p>
          <a:p>
            <a:r>
              <a:rPr lang="es-ES" sz="1200" dirty="0" err="1" smtClean="0"/>
              <a:t>isFinished</a:t>
            </a:r>
            <a:endParaRPr lang="es-ES" sz="1200" dirty="0" smtClean="0"/>
          </a:p>
          <a:p>
            <a:r>
              <a:rPr lang="es-ES" sz="1200" dirty="0" err="1" smtClean="0"/>
              <a:t>startingPosition</a:t>
            </a:r>
            <a:endParaRPr lang="es-ES" sz="1200" dirty="0" smtClean="0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53</a:t>
            </a:fld>
            <a:endParaRPr lang="es-ES"/>
          </a:p>
        </p:txBody>
      </p:sp>
      <p:cxnSp>
        <p:nvCxnSpPr>
          <p:cNvPr id="50" name="Conector recto de flecha 49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10600" y="2069797"/>
            <a:ext cx="25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startDate</a:t>
            </a:r>
            <a:endParaRPr lang="es-ES" sz="1200" dirty="0"/>
          </a:p>
          <a:p>
            <a:r>
              <a:rPr lang="es-ES" sz="1200" dirty="0" err="1" smtClean="0"/>
              <a:t>type</a:t>
            </a:r>
            <a:r>
              <a:rPr lang="es-ES" sz="1200" dirty="0" smtClean="0"/>
              <a:t>       </a:t>
            </a:r>
            <a:r>
              <a:rPr lang="es-ES" sz="1200" dirty="0" err="1" smtClean="0"/>
              <a:t>endDate</a:t>
            </a:r>
            <a:endParaRPr lang="es-ES" sz="1200" dirty="0"/>
          </a:p>
          <a:p>
            <a:r>
              <a:rPr lang="es-ES" sz="1200" dirty="0" err="1" smtClean="0"/>
              <a:t>price</a:t>
            </a:r>
            <a:endParaRPr lang="es-ES" sz="1200" dirty="0" smtClean="0"/>
          </a:p>
        </p:txBody>
      </p:sp>
      <p:sp>
        <p:nvSpPr>
          <p:cNvPr id="58" name="CuadroTexto 57"/>
          <p:cNvSpPr txBox="1"/>
          <p:nvPr/>
        </p:nvSpPr>
        <p:spPr>
          <a:xfrm>
            <a:off x="1882714" y="2081195"/>
            <a:ext cx="28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POST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PUT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24525" y="3623140"/>
            <a:ext cx="13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alias</a:t>
            </a:r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    avatar</a:t>
            </a:r>
          </a:p>
          <a:p>
            <a:endParaRPr lang="es-ES" sz="1200" dirty="0" smtClean="0"/>
          </a:p>
        </p:txBody>
      </p:sp>
      <p:sp>
        <p:nvSpPr>
          <p:cNvPr id="48" name="CuadroTexto 47"/>
          <p:cNvSpPr txBox="1"/>
          <p:nvPr/>
        </p:nvSpPr>
        <p:spPr>
          <a:xfrm>
            <a:off x="324525" y="4064231"/>
            <a:ext cx="432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PATCH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-id}}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3091420" y="5289894"/>
            <a:ext cx="53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recommendations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3091420" y="5050675"/>
            <a:ext cx="404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visualizationContentType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percentageMatch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categories</a:t>
            </a:r>
            <a:endParaRPr lang="es-ES" sz="1200" dirty="0" smtClean="0"/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2404923" y="6031690"/>
            <a:ext cx="903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visualizations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 smtClean="0">
                <a:solidFill>
                  <a:srgbClr val="919191"/>
                </a:solidFill>
              </a:rPr>
              <a:t>PATCH,GET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 smtClean="0">
                <a:solidFill>
                  <a:srgbClr val="919191"/>
                </a:solidFill>
              </a:rPr>
              <a:t>visualizations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visualization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311188" y="5587513"/>
            <a:ext cx="2244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</a:t>
            </a:r>
          </a:p>
          <a:p>
            <a:r>
              <a:rPr lang="es-ES" sz="1200" dirty="0" smtClean="0"/>
              <a:t>alias</a:t>
            </a:r>
          </a:p>
          <a:p>
            <a:r>
              <a:rPr lang="es-ES" sz="1200" dirty="0" err="1" smtClean="0"/>
              <a:t>visualizationContent</a:t>
            </a:r>
            <a:endParaRPr lang="es-ES" sz="1200" dirty="0" smtClean="0"/>
          </a:p>
          <a:p>
            <a:r>
              <a:rPr lang="es-ES" sz="1200" dirty="0" err="1" smtClean="0"/>
              <a:t>isFinished</a:t>
            </a:r>
            <a:endParaRPr lang="es-ES" sz="1200" dirty="0" smtClean="0"/>
          </a:p>
          <a:p>
            <a:r>
              <a:rPr lang="es-ES" sz="1200" dirty="0" err="1" smtClean="0"/>
              <a:t>startingPosition</a:t>
            </a:r>
            <a:endParaRPr lang="es-ES" sz="1200" dirty="0" smtClean="0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54</a:t>
            </a:fld>
            <a:endParaRPr lang="es-ES"/>
          </a:p>
        </p:txBody>
      </p:sp>
      <p:cxnSp>
        <p:nvCxnSpPr>
          <p:cNvPr id="46" name="Conector recto de flecha 45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10600" y="2069797"/>
            <a:ext cx="25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startDate</a:t>
            </a:r>
            <a:endParaRPr lang="es-ES" sz="1200" dirty="0"/>
          </a:p>
          <a:p>
            <a:r>
              <a:rPr lang="es-ES" sz="1200" dirty="0" err="1" smtClean="0"/>
              <a:t>type</a:t>
            </a:r>
            <a:r>
              <a:rPr lang="es-ES" sz="1200" dirty="0" smtClean="0"/>
              <a:t>       </a:t>
            </a:r>
            <a:r>
              <a:rPr lang="es-ES" sz="1200" dirty="0" err="1" smtClean="0"/>
              <a:t>endDate</a:t>
            </a:r>
            <a:endParaRPr lang="es-ES" sz="1200" dirty="0"/>
          </a:p>
          <a:p>
            <a:r>
              <a:rPr lang="es-ES" sz="1200" dirty="0" err="1" smtClean="0"/>
              <a:t>price</a:t>
            </a:r>
            <a:endParaRPr lang="es-ES" sz="1200" dirty="0" smtClean="0"/>
          </a:p>
        </p:txBody>
      </p:sp>
      <p:sp>
        <p:nvSpPr>
          <p:cNvPr id="58" name="CuadroTexto 57"/>
          <p:cNvSpPr txBox="1"/>
          <p:nvPr/>
        </p:nvSpPr>
        <p:spPr>
          <a:xfrm>
            <a:off x="1882714" y="2081195"/>
            <a:ext cx="28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POST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PUT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24525" y="3623140"/>
            <a:ext cx="13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alias</a:t>
            </a:r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    avatar</a:t>
            </a:r>
          </a:p>
          <a:p>
            <a:endParaRPr lang="es-ES" sz="1200" dirty="0" smtClean="0"/>
          </a:p>
        </p:txBody>
      </p:sp>
      <p:sp>
        <p:nvSpPr>
          <p:cNvPr id="48" name="CuadroTexto 47"/>
          <p:cNvSpPr txBox="1"/>
          <p:nvPr/>
        </p:nvSpPr>
        <p:spPr>
          <a:xfrm>
            <a:off x="324525" y="4064231"/>
            <a:ext cx="432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PATCH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-id}}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5584098" y="1842404"/>
            <a:ext cx="1375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id</a:t>
            </a:r>
          </a:p>
          <a:p>
            <a:r>
              <a:rPr lang="es-ES" sz="1200" dirty="0" err="1" smtClean="0"/>
              <a:t>name</a:t>
            </a:r>
            <a:endParaRPr lang="es-ES" sz="1200" dirty="0" smtClean="0"/>
          </a:p>
          <a:p>
            <a:r>
              <a:rPr lang="es-ES" sz="1200" dirty="0" err="1" smtClean="0"/>
              <a:t>shortDescription</a:t>
            </a:r>
            <a:endParaRPr lang="es-ES" sz="1200" dirty="0" smtClean="0"/>
          </a:p>
          <a:p>
            <a:r>
              <a:rPr lang="es-ES" sz="1200" dirty="0" err="1" smtClean="0"/>
              <a:t>longDescription</a:t>
            </a:r>
            <a:endParaRPr lang="es-ES" sz="1200" dirty="0" smtClean="0"/>
          </a:p>
          <a:p>
            <a:r>
              <a:rPr lang="es-ES" sz="1200" dirty="0" err="1" smtClean="0"/>
              <a:t>year</a:t>
            </a:r>
            <a:endParaRPr lang="es-ES" sz="1200" dirty="0" smtClean="0"/>
          </a:p>
          <a:p>
            <a:r>
              <a:rPr lang="es-ES" sz="1200" dirty="0" err="1" smtClean="0"/>
              <a:t>recommendedAge</a:t>
            </a:r>
            <a:endParaRPr lang="es-ES" sz="1200" dirty="0" smtClean="0"/>
          </a:p>
          <a:p>
            <a:r>
              <a:rPr lang="es-ES" sz="1200" dirty="0" err="1" smtClean="0"/>
              <a:t>categories</a:t>
            </a:r>
            <a:endParaRPr lang="es-ES" sz="1200" dirty="0" smtClean="0"/>
          </a:p>
          <a:p>
            <a:r>
              <a:rPr lang="es-ES" sz="1200" dirty="0" err="1" smtClean="0"/>
              <a:t>advertising</a:t>
            </a:r>
            <a:endParaRPr lang="es-ES" sz="1200" dirty="0" smtClean="0"/>
          </a:p>
          <a:p>
            <a:endParaRPr lang="es-ES" sz="1200" dirty="0" smtClean="0"/>
          </a:p>
        </p:txBody>
      </p:sp>
      <p:sp>
        <p:nvSpPr>
          <p:cNvPr id="50" name="CuadroTexto 49"/>
          <p:cNvSpPr txBox="1"/>
          <p:nvPr/>
        </p:nvSpPr>
        <p:spPr>
          <a:xfrm>
            <a:off x="5481094" y="3373814"/>
            <a:ext cx="198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/</a:t>
            </a:r>
            <a:r>
              <a:rPr lang="es-ES" sz="1200" b="1" dirty="0" err="1">
                <a:solidFill>
                  <a:srgbClr val="919191"/>
                </a:solidFill>
              </a:rPr>
              <a:t>tv-shows?categories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 /tv-shows/{tv-show-id}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3091420" y="5289894"/>
            <a:ext cx="53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recommendations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3091420" y="5050675"/>
            <a:ext cx="404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visualizationContentType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percentageMatch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categories</a:t>
            </a:r>
            <a:endParaRPr lang="es-ES" sz="1200" dirty="0" smtClean="0"/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2404923" y="6031690"/>
            <a:ext cx="903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visualizations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 smtClean="0">
                <a:solidFill>
                  <a:srgbClr val="919191"/>
                </a:solidFill>
              </a:rPr>
              <a:t>PATCH,GET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 smtClean="0">
                <a:solidFill>
                  <a:srgbClr val="919191"/>
                </a:solidFill>
              </a:rPr>
              <a:t>visualizations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visualization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311188" y="5587513"/>
            <a:ext cx="2244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</a:t>
            </a:r>
          </a:p>
          <a:p>
            <a:r>
              <a:rPr lang="es-ES" sz="1200" dirty="0" smtClean="0"/>
              <a:t>alias</a:t>
            </a:r>
          </a:p>
          <a:p>
            <a:r>
              <a:rPr lang="es-ES" sz="1200" dirty="0" err="1" smtClean="0"/>
              <a:t>visualizationContent</a:t>
            </a:r>
            <a:endParaRPr lang="es-ES" sz="1200" dirty="0" smtClean="0"/>
          </a:p>
          <a:p>
            <a:r>
              <a:rPr lang="es-ES" sz="1200" dirty="0" err="1" smtClean="0"/>
              <a:t>isFinished</a:t>
            </a:r>
            <a:endParaRPr lang="es-ES" sz="1200" dirty="0" smtClean="0"/>
          </a:p>
          <a:p>
            <a:r>
              <a:rPr lang="es-ES" sz="1200" dirty="0" err="1" smtClean="0"/>
              <a:t>startingPosition</a:t>
            </a:r>
            <a:endParaRPr lang="es-ES" sz="1200" dirty="0" smtClean="0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55</a:t>
            </a:fld>
            <a:endParaRPr lang="es-ES"/>
          </a:p>
        </p:txBody>
      </p:sp>
      <p:cxnSp>
        <p:nvCxnSpPr>
          <p:cNvPr id="51" name="Conector recto de flecha 50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9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10600" y="2069797"/>
            <a:ext cx="25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startDate</a:t>
            </a:r>
            <a:endParaRPr lang="es-ES" sz="1200" dirty="0"/>
          </a:p>
          <a:p>
            <a:r>
              <a:rPr lang="es-ES" sz="1200" dirty="0" err="1" smtClean="0"/>
              <a:t>type</a:t>
            </a:r>
            <a:r>
              <a:rPr lang="es-ES" sz="1200" dirty="0" smtClean="0"/>
              <a:t>       </a:t>
            </a:r>
            <a:r>
              <a:rPr lang="es-ES" sz="1200" dirty="0" err="1" smtClean="0"/>
              <a:t>endDate</a:t>
            </a:r>
            <a:endParaRPr lang="es-ES" sz="1200" dirty="0"/>
          </a:p>
          <a:p>
            <a:r>
              <a:rPr lang="es-ES" sz="1200" dirty="0" err="1" smtClean="0"/>
              <a:t>price</a:t>
            </a:r>
            <a:endParaRPr lang="es-ES" sz="1200" dirty="0" smtClean="0"/>
          </a:p>
        </p:txBody>
      </p:sp>
      <p:sp>
        <p:nvSpPr>
          <p:cNvPr id="58" name="CuadroTexto 57"/>
          <p:cNvSpPr txBox="1"/>
          <p:nvPr/>
        </p:nvSpPr>
        <p:spPr>
          <a:xfrm>
            <a:off x="1882714" y="2081195"/>
            <a:ext cx="28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POST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PUT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24525" y="3623140"/>
            <a:ext cx="13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alias</a:t>
            </a:r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    avatar</a:t>
            </a:r>
          </a:p>
          <a:p>
            <a:endParaRPr lang="es-ES" sz="1200" dirty="0" smtClean="0"/>
          </a:p>
        </p:txBody>
      </p:sp>
      <p:sp>
        <p:nvSpPr>
          <p:cNvPr id="48" name="CuadroTexto 47"/>
          <p:cNvSpPr txBox="1"/>
          <p:nvPr/>
        </p:nvSpPr>
        <p:spPr>
          <a:xfrm>
            <a:off x="324525" y="4064231"/>
            <a:ext cx="432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PATCH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-id}}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5584098" y="1842404"/>
            <a:ext cx="1375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id</a:t>
            </a:r>
          </a:p>
          <a:p>
            <a:r>
              <a:rPr lang="es-ES" sz="1200" dirty="0" err="1" smtClean="0"/>
              <a:t>name</a:t>
            </a:r>
            <a:endParaRPr lang="es-ES" sz="1200" dirty="0" smtClean="0"/>
          </a:p>
          <a:p>
            <a:r>
              <a:rPr lang="es-ES" sz="1200" dirty="0" err="1" smtClean="0"/>
              <a:t>shortDescription</a:t>
            </a:r>
            <a:endParaRPr lang="es-ES" sz="1200" dirty="0" smtClean="0"/>
          </a:p>
          <a:p>
            <a:r>
              <a:rPr lang="es-ES" sz="1200" dirty="0" err="1" smtClean="0"/>
              <a:t>longDescription</a:t>
            </a:r>
            <a:endParaRPr lang="es-ES" sz="1200" dirty="0" smtClean="0"/>
          </a:p>
          <a:p>
            <a:r>
              <a:rPr lang="es-ES" sz="1200" dirty="0" err="1" smtClean="0"/>
              <a:t>year</a:t>
            </a:r>
            <a:endParaRPr lang="es-ES" sz="1200" dirty="0" smtClean="0"/>
          </a:p>
          <a:p>
            <a:r>
              <a:rPr lang="es-ES" sz="1200" dirty="0" err="1" smtClean="0"/>
              <a:t>recommendedAge</a:t>
            </a:r>
            <a:endParaRPr lang="es-ES" sz="1200" dirty="0" smtClean="0"/>
          </a:p>
          <a:p>
            <a:r>
              <a:rPr lang="es-ES" sz="1200" dirty="0" err="1" smtClean="0"/>
              <a:t>categories</a:t>
            </a:r>
            <a:endParaRPr lang="es-ES" sz="1200" dirty="0" smtClean="0"/>
          </a:p>
          <a:p>
            <a:r>
              <a:rPr lang="es-ES" sz="1200" dirty="0" err="1" smtClean="0"/>
              <a:t>advertising</a:t>
            </a:r>
            <a:endParaRPr lang="es-ES" sz="1200" dirty="0" smtClean="0"/>
          </a:p>
          <a:p>
            <a:endParaRPr lang="es-ES" sz="1200" dirty="0" smtClean="0"/>
          </a:p>
        </p:txBody>
      </p:sp>
      <p:sp>
        <p:nvSpPr>
          <p:cNvPr id="50" name="CuadroTexto 49"/>
          <p:cNvSpPr txBox="1"/>
          <p:nvPr/>
        </p:nvSpPr>
        <p:spPr>
          <a:xfrm>
            <a:off x="5481094" y="3373814"/>
            <a:ext cx="198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/</a:t>
            </a:r>
            <a:r>
              <a:rPr lang="es-ES" sz="1200" b="1" dirty="0" err="1">
                <a:solidFill>
                  <a:srgbClr val="919191"/>
                </a:solidFill>
              </a:rPr>
              <a:t>tv-shows?categories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 /tv-shows/{tv-show-id}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7835170" y="1811118"/>
            <a:ext cx="1424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</a:t>
            </a:r>
            <a:endParaRPr lang="es-ES" sz="1200" dirty="0"/>
          </a:p>
          <a:p>
            <a:r>
              <a:rPr lang="es-ES" sz="1200" dirty="0" err="1" smtClean="0"/>
              <a:t>name</a:t>
            </a:r>
            <a:endParaRPr lang="es-ES" sz="1200" dirty="0" smtClean="0"/>
          </a:p>
        </p:txBody>
      </p:sp>
      <p:sp>
        <p:nvSpPr>
          <p:cNvPr id="55" name="CuadroTexto 54"/>
          <p:cNvSpPr txBox="1"/>
          <p:nvPr/>
        </p:nvSpPr>
        <p:spPr>
          <a:xfrm>
            <a:off x="8492149" y="1821840"/>
            <a:ext cx="30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series/{series-id}/</a:t>
            </a:r>
            <a:r>
              <a:rPr lang="es-ES" sz="1200" b="1" dirty="0" err="1">
                <a:solidFill>
                  <a:srgbClr val="919191"/>
                </a:solidFill>
              </a:rPr>
              <a:t>seasons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</a:t>
            </a:r>
            <a:endParaRPr lang="es-ES" sz="1200" b="1" dirty="0">
              <a:solidFill>
                <a:srgbClr val="919191"/>
              </a:solidFill>
            </a:endParaRPr>
          </a:p>
        </p:txBody>
      </p:sp>
      <p:cxnSp>
        <p:nvCxnSpPr>
          <p:cNvPr id="65" name="Conector recto de flecha 64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091420" y="5289894"/>
            <a:ext cx="53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recommendations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3091420" y="5050675"/>
            <a:ext cx="404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visualizationContentType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percentageMatch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categories</a:t>
            </a:r>
            <a:endParaRPr lang="es-ES" sz="1200" dirty="0" smtClean="0"/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2404923" y="6031690"/>
            <a:ext cx="903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visualizations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 smtClean="0">
                <a:solidFill>
                  <a:srgbClr val="919191"/>
                </a:solidFill>
              </a:rPr>
              <a:t>PATCH,GET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 smtClean="0">
                <a:solidFill>
                  <a:srgbClr val="919191"/>
                </a:solidFill>
              </a:rPr>
              <a:t>visualizations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visualization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311188" y="5587513"/>
            <a:ext cx="2244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</a:t>
            </a:r>
          </a:p>
          <a:p>
            <a:r>
              <a:rPr lang="es-ES" sz="1200" dirty="0" smtClean="0"/>
              <a:t>alias</a:t>
            </a:r>
          </a:p>
          <a:p>
            <a:r>
              <a:rPr lang="es-ES" sz="1200" dirty="0" err="1" smtClean="0"/>
              <a:t>visualizationContent</a:t>
            </a:r>
            <a:endParaRPr lang="es-ES" sz="1200" dirty="0" smtClean="0"/>
          </a:p>
          <a:p>
            <a:r>
              <a:rPr lang="es-ES" sz="1200" dirty="0" err="1" smtClean="0"/>
              <a:t>isFinished</a:t>
            </a:r>
            <a:endParaRPr lang="es-ES" sz="1200" dirty="0" smtClean="0"/>
          </a:p>
          <a:p>
            <a:r>
              <a:rPr lang="es-ES" sz="1200" dirty="0" err="1" smtClean="0"/>
              <a:t>startingPosition</a:t>
            </a:r>
            <a:endParaRPr lang="es-ES" sz="1200" dirty="0" smtClean="0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3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10600" y="2069797"/>
            <a:ext cx="25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startDate</a:t>
            </a:r>
            <a:endParaRPr lang="es-ES" sz="1200" dirty="0"/>
          </a:p>
          <a:p>
            <a:r>
              <a:rPr lang="es-ES" sz="1200" dirty="0" err="1" smtClean="0"/>
              <a:t>type</a:t>
            </a:r>
            <a:r>
              <a:rPr lang="es-ES" sz="1200" dirty="0" smtClean="0"/>
              <a:t>       </a:t>
            </a:r>
            <a:r>
              <a:rPr lang="es-ES" sz="1200" dirty="0" err="1" smtClean="0"/>
              <a:t>endDate</a:t>
            </a:r>
            <a:endParaRPr lang="es-ES" sz="1200" dirty="0"/>
          </a:p>
          <a:p>
            <a:r>
              <a:rPr lang="es-ES" sz="1200" dirty="0" err="1" smtClean="0"/>
              <a:t>price</a:t>
            </a:r>
            <a:endParaRPr lang="es-ES" sz="1200" dirty="0" smtClean="0"/>
          </a:p>
        </p:txBody>
      </p:sp>
      <p:sp>
        <p:nvSpPr>
          <p:cNvPr id="58" name="CuadroTexto 57"/>
          <p:cNvSpPr txBox="1"/>
          <p:nvPr/>
        </p:nvSpPr>
        <p:spPr>
          <a:xfrm>
            <a:off x="1882714" y="2081195"/>
            <a:ext cx="28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POST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PUT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24525" y="3623140"/>
            <a:ext cx="13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alias</a:t>
            </a:r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    avatar</a:t>
            </a:r>
          </a:p>
          <a:p>
            <a:endParaRPr lang="es-ES" sz="1200" dirty="0" smtClean="0"/>
          </a:p>
        </p:txBody>
      </p:sp>
      <p:sp>
        <p:nvSpPr>
          <p:cNvPr id="48" name="CuadroTexto 47"/>
          <p:cNvSpPr txBox="1"/>
          <p:nvPr/>
        </p:nvSpPr>
        <p:spPr>
          <a:xfrm>
            <a:off x="324525" y="4064231"/>
            <a:ext cx="432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PATCH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-id}}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5584098" y="1842404"/>
            <a:ext cx="1375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id</a:t>
            </a:r>
          </a:p>
          <a:p>
            <a:r>
              <a:rPr lang="es-ES" sz="1200" dirty="0" err="1" smtClean="0"/>
              <a:t>name</a:t>
            </a:r>
            <a:endParaRPr lang="es-ES" sz="1200" dirty="0" smtClean="0"/>
          </a:p>
          <a:p>
            <a:r>
              <a:rPr lang="es-ES" sz="1200" dirty="0" err="1" smtClean="0"/>
              <a:t>shortDescription</a:t>
            </a:r>
            <a:endParaRPr lang="es-ES" sz="1200" dirty="0" smtClean="0"/>
          </a:p>
          <a:p>
            <a:r>
              <a:rPr lang="es-ES" sz="1200" dirty="0" err="1" smtClean="0"/>
              <a:t>longDescription</a:t>
            </a:r>
            <a:endParaRPr lang="es-ES" sz="1200" dirty="0" smtClean="0"/>
          </a:p>
          <a:p>
            <a:r>
              <a:rPr lang="es-ES" sz="1200" dirty="0" err="1" smtClean="0"/>
              <a:t>year</a:t>
            </a:r>
            <a:endParaRPr lang="es-ES" sz="1200" dirty="0" smtClean="0"/>
          </a:p>
          <a:p>
            <a:r>
              <a:rPr lang="es-ES" sz="1200" dirty="0" err="1" smtClean="0"/>
              <a:t>recommendedAge</a:t>
            </a:r>
            <a:endParaRPr lang="es-ES" sz="1200" dirty="0" smtClean="0"/>
          </a:p>
          <a:p>
            <a:r>
              <a:rPr lang="es-ES" sz="1200" dirty="0" err="1" smtClean="0"/>
              <a:t>categories</a:t>
            </a:r>
            <a:endParaRPr lang="es-ES" sz="1200" dirty="0" smtClean="0"/>
          </a:p>
          <a:p>
            <a:r>
              <a:rPr lang="es-ES" sz="1200" dirty="0" err="1" smtClean="0"/>
              <a:t>advertising</a:t>
            </a:r>
            <a:endParaRPr lang="es-ES" sz="1200" dirty="0" smtClean="0"/>
          </a:p>
          <a:p>
            <a:endParaRPr lang="es-ES" sz="1200" dirty="0" smtClean="0"/>
          </a:p>
        </p:txBody>
      </p:sp>
      <p:sp>
        <p:nvSpPr>
          <p:cNvPr id="50" name="CuadroTexto 49"/>
          <p:cNvSpPr txBox="1"/>
          <p:nvPr/>
        </p:nvSpPr>
        <p:spPr>
          <a:xfrm>
            <a:off x="5481094" y="3373814"/>
            <a:ext cx="198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/</a:t>
            </a:r>
            <a:r>
              <a:rPr lang="es-ES" sz="1200" b="1" dirty="0" err="1">
                <a:solidFill>
                  <a:srgbClr val="919191"/>
                </a:solidFill>
              </a:rPr>
              <a:t>tv-shows?categories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 /tv-shows/{tv-show-id}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7835170" y="1811118"/>
            <a:ext cx="1424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</a:t>
            </a:r>
            <a:endParaRPr lang="es-ES" sz="1200" dirty="0"/>
          </a:p>
          <a:p>
            <a:r>
              <a:rPr lang="es-ES" sz="1200" dirty="0" err="1" smtClean="0"/>
              <a:t>name</a:t>
            </a:r>
            <a:endParaRPr lang="es-ES" sz="1200" dirty="0" smtClean="0"/>
          </a:p>
        </p:txBody>
      </p:sp>
      <p:sp>
        <p:nvSpPr>
          <p:cNvPr id="55" name="CuadroTexto 54"/>
          <p:cNvSpPr txBox="1"/>
          <p:nvPr/>
        </p:nvSpPr>
        <p:spPr>
          <a:xfrm>
            <a:off x="8492149" y="1821840"/>
            <a:ext cx="30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series/{series-id}/</a:t>
            </a:r>
            <a:r>
              <a:rPr lang="es-ES" sz="1200" b="1" dirty="0" err="1">
                <a:solidFill>
                  <a:srgbClr val="919191"/>
                </a:solidFill>
              </a:rPr>
              <a:t>seasons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7804486" y="2897534"/>
            <a:ext cx="4048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longDescription</a:t>
            </a:r>
            <a:r>
              <a:rPr lang="es-ES" sz="1200" dirty="0" smtClean="0"/>
              <a:t>	</a:t>
            </a:r>
            <a:r>
              <a:rPr lang="es-ES" sz="1200" dirty="0" err="1" smtClean="0"/>
              <a:t>duration</a:t>
            </a:r>
            <a:endParaRPr lang="es-ES" sz="1200" dirty="0"/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</a:t>
            </a:r>
            <a:r>
              <a:rPr lang="es-ES" sz="1200" dirty="0" err="1" smtClean="0"/>
              <a:t>shortDescription</a:t>
            </a:r>
            <a:endParaRPr lang="es-ES" sz="1200" dirty="0" smtClean="0"/>
          </a:p>
        </p:txBody>
      </p:sp>
      <p:sp>
        <p:nvSpPr>
          <p:cNvPr id="60" name="CuadroTexto 59"/>
          <p:cNvSpPr txBox="1"/>
          <p:nvPr/>
        </p:nvSpPr>
        <p:spPr>
          <a:xfrm>
            <a:off x="7722153" y="3386983"/>
            <a:ext cx="445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series/{series-id}/seasons/{season-id}/chapters</a:t>
            </a:r>
          </a:p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series/{series-id}/seasons/{season-id}/chapters/ {chapter-id}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091420" y="5289894"/>
            <a:ext cx="53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recommendations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3091420" y="5050675"/>
            <a:ext cx="404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visualizationContentType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percentageMatch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categories</a:t>
            </a:r>
            <a:endParaRPr lang="es-ES" sz="1200" dirty="0" smtClean="0"/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2404923" y="6031690"/>
            <a:ext cx="903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visualizations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 smtClean="0">
                <a:solidFill>
                  <a:srgbClr val="919191"/>
                </a:solidFill>
              </a:rPr>
              <a:t>PATCH,GET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 smtClean="0">
                <a:solidFill>
                  <a:srgbClr val="919191"/>
                </a:solidFill>
              </a:rPr>
              <a:t>visualizations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visualization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311188" y="5587513"/>
            <a:ext cx="2244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</a:t>
            </a:r>
          </a:p>
          <a:p>
            <a:r>
              <a:rPr lang="es-ES" sz="1200" dirty="0" smtClean="0"/>
              <a:t>alias</a:t>
            </a:r>
          </a:p>
          <a:p>
            <a:r>
              <a:rPr lang="es-ES" sz="1200" dirty="0" err="1" smtClean="0"/>
              <a:t>visualizationContent</a:t>
            </a:r>
            <a:endParaRPr lang="es-ES" sz="1200" dirty="0" smtClean="0"/>
          </a:p>
          <a:p>
            <a:r>
              <a:rPr lang="es-ES" sz="1200" dirty="0" err="1" smtClean="0"/>
              <a:t>isFinished</a:t>
            </a:r>
            <a:endParaRPr lang="es-ES" sz="1200" dirty="0" smtClean="0"/>
          </a:p>
          <a:p>
            <a:r>
              <a:rPr lang="es-ES" sz="1200" dirty="0" err="1" smtClean="0"/>
              <a:t>startingPosition</a:t>
            </a:r>
            <a:endParaRPr lang="es-ES" sz="1200" dirty="0" smtClean="0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57</a:t>
            </a:fld>
            <a:endParaRPr lang="es-ES"/>
          </a:p>
        </p:txBody>
      </p:sp>
      <p:cxnSp>
        <p:nvCxnSpPr>
          <p:cNvPr id="53" name="Conector recto de flecha 52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1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10600" y="2069797"/>
            <a:ext cx="25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startDate</a:t>
            </a:r>
            <a:endParaRPr lang="es-ES" sz="1200" dirty="0"/>
          </a:p>
          <a:p>
            <a:r>
              <a:rPr lang="es-ES" sz="1200" dirty="0" err="1" smtClean="0"/>
              <a:t>type</a:t>
            </a:r>
            <a:r>
              <a:rPr lang="es-ES" sz="1200" dirty="0" smtClean="0"/>
              <a:t>       </a:t>
            </a:r>
            <a:r>
              <a:rPr lang="es-ES" sz="1200" dirty="0" err="1" smtClean="0"/>
              <a:t>endDate</a:t>
            </a:r>
            <a:endParaRPr lang="es-ES" sz="1200" dirty="0"/>
          </a:p>
          <a:p>
            <a:r>
              <a:rPr lang="es-ES" sz="1200" dirty="0" err="1" smtClean="0"/>
              <a:t>price</a:t>
            </a:r>
            <a:endParaRPr lang="es-ES" sz="1200" dirty="0" smtClean="0"/>
          </a:p>
        </p:txBody>
      </p:sp>
      <p:sp>
        <p:nvSpPr>
          <p:cNvPr id="58" name="CuadroTexto 57"/>
          <p:cNvSpPr txBox="1"/>
          <p:nvPr/>
        </p:nvSpPr>
        <p:spPr>
          <a:xfrm>
            <a:off x="1882714" y="2081195"/>
            <a:ext cx="28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POST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PUT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24525" y="3623140"/>
            <a:ext cx="13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alias</a:t>
            </a:r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    avatar</a:t>
            </a:r>
          </a:p>
          <a:p>
            <a:endParaRPr lang="es-ES" sz="1200" dirty="0" smtClean="0"/>
          </a:p>
        </p:txBody>
      </p:sp>
      <p:sp>
        <p:nvSpPr>
          <p:cNvPr id="48" name="CuadroTexto 47"/>
          <p:cNvSpPr txBox="1"/>
          <p:nvPr/>
        </p:nvSpPr>
        <p:spPr>
          <a:xfrm>
            <a:off x="324525" y="4064231"/>
            <a:ext cx="432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PATCH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-id}}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5584098" y="1842404"/>
            <a:ext cx="1375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id</a:t>
            </a:r>
          </a:p>
          <a:p>
            <a:r>
              <a:rPr lang="es-ES" sz="1200" dirty="0" err="1" smtClean="0"/>
              <a:t>name</a:t>
            </a:r>
            <a:endParaRPr lang="es-ES" sz="1200" dirty="0" smtClean="0"/>
          </a:p>
          <a:p>
            <a:r>
              <a:rPr lang="es-ES" sz="1200" dirty="0" err="1" smtClean="0"/>
              <a:t>shortDescription</a:t>
            </a:r>
            <a:endParaRPr lang="es-ES" sz="1200" dirty="0" smtClean="0"/>
          </a:p>
          <a:p>
            <a:r>
              <a:rPr lang="es-ES" sz="1200" dirty="0" err="1" smtClean="0"/>
              <a:t>longDescription</a:t>
            </a:r>
            <a:endParaRPr lang="es-ES" sz="1200" dirty="0" smtClean="0"/>
          </a:p>
          <a:p>
            <a:r>
              <a:rPr lang="es-ES" sz="1200" dirty="0" err="1" smtClean="0"/>
              <a:t>year</a:t>
            </a:r>
            <a:endParaRPr lang="es-ES" sz="1200" dirty="0" smtClean="0"/>
          </a:p>
          <a:p>
            <a:r>
              <a:rPr lang="es-ES" sz="1200" dirty="0" err="1" smtClean="0"/>
              <a:t>recommendedAge</a:t>
            </a:r>
            <a:endParaRPr lang="es-ES" sz="1200" dirty="0" smtClean="0"/>
          </a:p>
          <a:p>
            <a:r>
              <a:rPr lang="es-ES" sz="1200" dirty="0" err="1" smtClean="0"/>
              <a:t>categories</a:t>
            </a:r>
            <a:endParaRPr lang="es-ES" sz="1200" dirty="0" smtClean="0"/>
          </a:p>
          <a:p>
            <a:r>
              <a:rPr lang="es-ES" sz="1200" dirty="0" err="1" smtClean="0"/>
              <a:t>advertising</a:t>
            </a:r>
            <a:endParaRPr lang="es-ES" sz="1200" dirty="0" smtClean="0"/>
          </a:p>
          <a:p>
            <a:endParaRPr lang="es-ES" sz="1200" dirty="0" smtClean="0"/>
          </a:p>
        </p:txBody>
      </p:sp>
      <p:sp>
        <p:nvSpPr>
          <p:cNvPr id="50" name="CuadroTexto 49"/>
          <p:cNvSpPr txBox="1"/>
          <p:nvPr/>
        </p:nvSpPr>
        <p:spPr>
          <a:xfrm>
            <a:off x="5481094" y="3373814"/>
            <a:ext cx="198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/</a:t>
            </a:r>
            <a:r>
              <a:rPr lang="es-ES" sz="1200" b="1" dirty="0" err="1">
                <a:solidFill>
                  <a:srgbClr val="919191"/>
                </a:solidFill>
              </a:rPr>
              <a:t>tv-shows?categories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 /tv-shows/{tv-show-id}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7835170" y="1811118"/>
            <a:ext cx="1424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</a:t>
            </a:r>
            <a:endParaRPr lang="es-ES" sz="1200" dirty="0"/>
          </a:p>
          <a:p>
            <a:r>
              <a:rPr lang="es-ES" sz="1200" dirty="0" err="1" smtClean="0"/>
              <a:t>name</a:t>
            </a:r>
            <a:endParaRPr lang="es-ES" sz="1200" dirty="0" smtClean="0"/>
          </a:p>
        </p:txBody>
      </p:sp>
      <p:sp>
        <p:nvSpPr>
          <p:cNvPr id="55" name="CuadroTexto 54"/>
          <p:cNvSpPr txBox="1"/>
          <p:nvPr/>
        </p:nvSpPr>
        <p:spPr>
          <a:xfrm>
            <a:off x="8492149" y="1821840"/>
            <a:ext cx="30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series/{series-id}/</a:t>
            </a:r>
            <a:r>
              <a:rPr lang="es-ES" sz="1200" b="1" dirty="0" err="1">
                <a:solidFill>
                  <a:srgbClr val="919191"/>
                </a:solidFill>
              </a:rPr>
              <a:t>seasons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7804486" y="2897534"/>
            <a:ext cx="4048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longDescription</a:t>
            </a:r>
            <a:r>
              <a:rPr lang="es-ES" sz="1200" dirty="0" smtClean="0"/>
              <a:t>	</a:t>
            </a:r>
            <a:r>
              <a:rPr lang="es-ES" sz="1200" dirty="0" err="1" smtClean="0"/>
              <a:t>duration</a:t>
            </a:r>
            <a:endParaRPr lang="es-ES" sz="1200" dirty="0"/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</a:t>
            </a:r>
            <a:r>
              <a:rPr lang="es-ES" sz="1200" dirty="0" err="1" smtClean="0"/>
              <a:t>shortDescription</a:t>
            </a:r>
            <a:endParaRPr lang="es-ES" sz="1200" dirty="0" smtClean="0"/>
          </a:p>
        </p:txBody>
      </p:sp>
      <p:sp>
        <p:nvSpPr>
          <p:cNvPr id="60" name="CuadroTexto 59"/>
          <p:cNvSpPr txBox="1"/>
          <p:nvPr/>
        </p:nvSpPr>
        <p:spPr>
          <a:xfrm>
            <a:off x="7722153" y="3386983"/>
            <a:ext cx="445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series/{series-id}/seasons/{season-id}/chapters</a:t>
            </a:r>
          </a:p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series/{series-id}/seasons/{season-id}/chapters/ {chapter-id}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9264888" y="4907982"/>
            <a:ext cx="2828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</a:t>
            </a:r>
          </a:p>
          <a:p>
            <a:r>
              <a:rPr lang="es-ES" sz="1200" dirty="0" err="1" smtClean="0"/>
              <a:t>name</a:t>
            </a:r>
            <a:r>
              <a:rPr lang="es-ES" sz="1200" dirty="0" smtClean="0"/>
              <a:t> </a:t>
            </a:r>
          </a:p>
          <a:p>
            <a:r>
              <a:rPr lang="es-ES" sz="1200" dirty="0" err="1" smtClean="0"/>
              <a:t>year</a:t>
            </a:r>
            <a:r>
              <a:rPr lang="es-ES" sz="1200" dirty="0" smtClean="0"/>
              <a:t>       </a:t>
            </a:r>
          </a:p>
          <a:p>
            <a:r>
              <a:rPr lang="es-ES" sz="1200" dirty="0" err="1" smtClean="0"/>
              <a:t>recommendedAge</a:t>
            </a:r>
            <a:endParaRPr lang="es-ES" sz="1200" dirty="0" smtClean="0"/>
          </a:p>
          <a:p>
            <a:r>
              <a:rPr lang="es-ES" sz="1200" dirty="0" err="1"/>
              <a:t>categories</a:t>
            </a:r>
            <a:endParaRPr lang="es-ES" sz="1200" dirty="0"/>
          </a:p>
          <a:p>
            <a:r>
              <a:rPr lang="es-ES" sz="1200" dirty="0" err="1"/>
              <a:t>advertising</a:t>
            </a:r>
            <a:endParaRPr lang="es-ES" sz="1200" dirty="0"/>
          </a:p>
          <a:p>
            <a:r>
              <a:rPr lang="es-ES" sz="1200" dirty="0" err="1" smtClean="0"/>
              <a:t>shortDescription</a:t>
            </a:r>
            <a:endParaRPr lang="es-ES" sz="1200" dirty="0" smtClean="0"/>
          </a:p>
          <a:p>
            <a:r>
              <a:rPr lang="es-ES" sz="1200" dirty="0" err="1"/>
              <a:t>longDescription</a:t>
            </a:r>
            <a:endParaRPr lang="es-ES" sz="1200" dirty="0" smtClean="0"/>
          </a:p>
        </p:txBody>
      </p:sp>
      <p:sp>
        <p:nvSpPr>
          <p:cNvPr id="68" name="CuadroTexto 67"/>
          <p:cNvSpPr txBox="1"/>
          <p:nvPr/>
        </p:nvSpPr>
        <p:spPr>
          <a:xfrm>
            <a:off x="10297491" y="5006211"/>
            <a:ext cx="198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</a:t>
            </a:r>
            <a:r>
              <a:rPr lang="es-ES" sz="1200" b="1" dirty="0" smtClean="0">
                <a:solidFill>
                  <a:srgbClr val="919191"/>
                </a:solidFill>
              </a:rPr>
              <a:t>/</a:t>
            </a:r>
            <a:r>
              <a:rPr lang="es-ES" sz="1200" b="1" dirty="0" err="1" smtClean="0">
                <a:solidFill>
                  <a:srgbClr val="919191"/>
                </a:solidFill>
              </a:rPr>
              <a:t>films?categories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 </a:t>
            </a:r>
            <a:r>
              <a:rPr lang="es-ES" sz="1200" b="1" dirty="0" smtClean="0">
                <a:solidFill>
                  <a:srgbClr val="919191"/>
                </a:solidFill>
              </a:rPr>
              <a:t>/films/{film-id</a:t>
            </a:r>
            <a:r>
              <a:rPr lang="es-ES" sz="1200" b="1" dirty="0">
                <a:solidFill>
                  <a:srgbClr val="919191"/>
                </a:solidFill>
              </a:rPr>
              <a:t>}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3091420" y="5289894"/>
            <a:ext cx="53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recommendations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3091420" y="5050675"/>
            <a:ext cx="404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visualizationContentType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percentageMatch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categories</a:t>
            </a:r>
            <a:endParaRPr lang="es-ES" sz="1200" dirty="0" smtClean="0"/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2404923" y="6031690"/>
            <a:ext cx="903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visualizations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 smtClean="0">
                <a:solidFill>
                  <a:srgbClr val="919191"/>
                </a:solidFill>
              </a:rPr>
              <a:t>PATCH,GET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 smtClean="0">
                <a:solidFill>
                  <a:srgbClr val="919191"/>
                </a:solidFill>
              </a:rPr>
              <a:t>visualizations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visualization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311188" y="5587513"/>
            <a:ext cx="2244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</a:t>
            </a:r>
          </a:p>
          <a:p>
            <a:r>
              <a:rPr lang="es-ES" sz="1200" dirty="0" smtClean="0"/>
              <a:t>alias</a:t>
            </a:r>
          </a:p>
          <a:p>
            <a:r>
              <a:rPr lang="es-ES" sz="1200" dirty="0" err="1" smtClean="0"/>
              <a:t>visualizationContent</a:t>
            </a:r>
            <a:endParaRPr lang="es-ES" sz="1200" dirty="0" smtClean="0"/>
          </a:p>
          <a:p>
            <a:r>
              <a:rPr lang="es-ES" sz="1200" dirty="0" err="1" smtClean="0"/>
              <a:t>isFinished</a:t>
            </a:r>
            <a:endParaRPr lang="es-ES" sz="1200" dirty="0" smtClean="0"/>
          </a:p>
          <a:p>
            <a:r>
              <a:rPr lang="es-ES" sz="1200" dirty="0" err="1" smtClean="0"/>
              <a:t>startingPosition</a:t>
            </a:r>
            <a:endParaRPr lang="es-ES" sz="1200" dirty="0" smtClean="0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58</a:t>
            </a:fld>
            <a:endParaRPr lang="es-ES"/>
          </a:p>
        </p:txBody>
      </p:sp>
      <p:cxnSp>
        <p:nvCxnSpPr>
          <p:cNvPr id="54" name="Conector recto de flecha 53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 – Implementación con Spring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59</a:t>
            </a:fld>
            <a:endParaRPr lang="es-ES"/>
          </a:p>
        </p:txBody>
      </p:sp>
      <p:cxnSp>
        <p:nvCxnSpPr>
          <p:cNvPr id="40" name="Conector recto de flecha 39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400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 flipH="1">
            <a:off x="770953" y="1021684"/>
            <a:ext cx="110151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Anatomía de una URL</a:t>
            </a: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1.1. Nomenclatura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67039" y="3267639"/>
            <a:ext cx="686973" cy="493109"/>
          </a:xfrm>
          <a:prstGeom prst="rect">
            <a:avLst/>
          </a:prstGeom>
          <a:solidFill>
            <a:schemeClr val="accent2">
              <a:lumMod val="110000"/>
              <a:satMod val="105000"/>
              <a:tint val="67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349433" y="3267638"/>
            <a:ext cx="3094893" cy="4931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5565268" y="3267637"/>
            <a:ext cx="1426503" cy="4931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7112713" y="3267637"/>
            <a:ext cx="315157" cy="4931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7547347" y="3267637"/>
            <a:ext cx="3726667" cy="49310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5556303" y="1667535"/>
            <a:ext cx="5735939" cy="29846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15"/>
          <p:cNvCxnSpPr/>
          <p:nvPr/>
        </p:nvCxnSpPr>
        <p:spPr>
          <a:xfrm>
            <a:off x="7547347" y="3162893"/>
            <a:ext cx="37266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7695027" y="1858241"/>
            <a:ext cx="3460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Formado por el recurso,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path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parameters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query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parameters</a:t>
            </a:r>
            <a:endParaRPr lang="es-E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Representa el recurso que se quiere acceder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Conector recto 19"/>
          <p:cNvCxnSpPr/>
          <p:nvPr/>
        </p:nvCxnSpPr>
        <p:spPr>
          <a:xfrm>
            <a:off x="7038694" y="3837360"/>
            <a:ext cx="3891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6865161" y="3968250"/>
            <a:ext cx="9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1">
                    <a:lumMod val="50000"/>
                  </a:schemeClr>
                </a:solidFill>
              </a:rPr>
              <a:t>Version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4" name="Conector recto 23"/>
          <p:cNvCxnSpPr/>
          <p:nvPr/>
        </p:nvCxnSpPr>
        <p:spPr>
          <a:xfrm>
            <a:off x="5615512" y="3159767"/>
            <a:ext cx="1423182" cy="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5562694" y="1847827"/>
            <a:ext cx="1550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Contexto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Nombre de la api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>
            <a:off x="2349433" y="3869774"/>
            <a:ext cx="29822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357949" y="3985777"/>
            <a:ext cx="221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Dominio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Host DNS donde al cual es referenciada nuestra api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Conector recto 35"/>
          <p:cNvCxnSpPr/>
          <p:nvPr/>
        </p:nvCxnSpPr>
        <p:spPr>
          <a:xfrm>
            <a:off x="1381138" y="3159762"/>
            <a:ext cx="574271" cy="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1087324" y="2244030"/>
            <a:ext cx="4019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Protocolo sobre el cual se trabaja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Siempre https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83025" y="3191029"/>
            <a:ext cx="10621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>
                    <a:lumMod val="50000"/>
                  </a:schemeClr>
                </a:solidFill>
              </a:rPr>
              <a:t>https://www.everis.d4i.api.com/subcription/v0/customers/312?name=sysegv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8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 – Implementación con Spring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281518" y="1762233"/>
            <a:ext cx="4743981" cy="2838322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9244719" y="4606011"/>
            <a:ext cx="2702637" cy="188699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 60"/>
          <p:cNvSpPr/>
          <p:nvPr/>
        </p:nvSpPr>
        <p:spPr>
          <a:xfrm>
            <a:off x="5520412" y="1533588"/>
            <a:ext cx="6465044" cy="232904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 61"/>
          <p:cNvSpPr/>
          <p:nvPr/>
        </p:nvSpPr>
        <p:spPr>
          <a:xfrm>
            <a:off x="3016930" y="4740065"/>
            <a:ext cx="5774646" cy="90414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orma libre 2"/>
          <p:cNvSpPr/>
          <p:nvPr/>
        </p:nvSpPr>
        <p:spPr>
          <a:xfrm>
            <a:off x="257175" y="5191125"/>
            <a:ext cx="8534400" cy="1457325"/>
          </a:xfrm>
          <a:custGeom>
            <a:avLst/>
            <a:gdLst>
              <a:gd name="connsiteX0" fmla="*/ 9525 w 8534400"/>
              <a:gd name="connsiteY0" fmla="*/ 0 h 1457325"/>
              <a:gd name="connsiteX1" fmla="*/ 1990725 w 8534400"/>
              <a:gd name="connsiteY1" fmla="*/ 19050 h 1457325"/>
              <a:gd name="connsiteX2" fmla="*/ 1971675 w 8534400"/>
              <a:gd name="connsiteY2" fmla="*/ 628650 h 1457325"/>
              <a:gd name="connsiteX3" fmla="*/ 8534400 w 8534400"/>
              <a:gd name="connsiteY3" fmla="*/ 619125 h 1457325"/>
              <a:gd name="connsiteX4" fmla="*/ 8534400 w 8534400"/>
              <a:gd name="connsiteY4" fmla="*/ 1457325 h 1457325"/>
              <a:gd name="connsiteX5" fmla="*/ 0 w 8534400"/>
              <a:gd name="connsiteY5" fmla="*/ 1447800 h 1457325"/>
              <a:gd name="connsiteX6" fmla="*/ 9525 w 8534400"/>
              <a:gd name="connsiteY6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34400" h="1457325">
                <a:moveTo>
                  <a:pt x="9525" y="0"/>
                </a:moveTo>
                <a:lnTo>
                  <a:pt x="1990725" y="19050"/>
                </a:lnTo>
                <a:lnTo>
                  <a:pt x="1971675" y="628650"/>
                </a:lnTo>
                <a:lnTo>
                  <a:pt x="8534400" y="619125"/>
                </a:lnTo>
                <a:lnTo>
                  <a:pt x="8534400" y="1457325"/>
                </a:lnTo>
                <a:lnTo>
                  <a:pt x="0" y="1447800"/>
                </a:lnTo>
                <a:lnTo>
                  <a:pt x="9525" y="0"/>
                </a:lnTo>
                <a:close/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60</a:t>
            </a:fld>
            <a:endParaRPr lang="es-ES"/>
          </a:p>
        </p:txBody>
      </p:sp>
      <p:cxnSp>
        <p:nvCxnSpPr>
          <p:cNvPr id="43" name="Conector recto de flecha 42"/>
          <p:cNvCxnSpPr/>
          <p:nvPr/>
        </p:nvCxnSpPr>
        <p:spPr>
          <a:xfrm flipH="1">
            <a:off x="8747341" y="2328436"/>
            <a:ext cx="115" cy="2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/>
          <p:cNvSpPr txBox="1"/>
          <p:nvPr/>
        </p:nvSpPr>
        <p:spPr>
          <a:xfrm>
            <a:off x="8769897" y="2336554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1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 – Implementación con Spring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829259" y="2981339"/>
            <a:ext cx="164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S</a:t>
            </a:r>
            <a:r>
              <a:rPr lang="es-ES" sz="2000" b="1" dirty="0" err="1" smtClean="0"/>
              <a:t>ubscriptions</a:t>
            </a:r>
            <a:endParaRPr lang="es-ES" sz="2000" b="1" dirty="0"/>
          </a:p>
        </p:txBody>
      </p:sp>
      <p:sp>
        <p:nvSpPr>
          <p:cNvPr id="2" name="Rectángulo 1"/>
          <p:cNvSpPr/>
          <p:nvPr/>
        </p:nvSpPr>
        <p:spPr>
          <a:xfrm>
            <a:off x="281518" y="1762233"/>
            <a:ext cx="4743981" cy="2838322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9244719" y="4606011"/>
            <a:ext cx="2702637" cy="188699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 60"/>
          <p:cNvSpPr/>
          <p:nvPr/>
        </p:nvSpPr>
        <p:spPr>
          <a:xfrm>
            <a:off x="5520412" y="1533588"/>
            <a:ext cx="6465044" cy="232904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 61"/>
          <p:cNvSpPr/>
          <p:nvPr/>
        </p:nvSpPr>
        <p:spPr>
          <a:xfrm>
            <a:off x="3016930" y="4730540"/>
            <a:ext cx="5774646" cy="90414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orma libre 2"/>
          <p:cNvSpPr/>
          <p:nvPr/>
        </p:nvSpPr>
        <p:spPr>
          <a:xfrm>
            <a:off x="257175" y="5191125"/>
            <a:ext cx="8534400" cy="1457325"/>
          </a:xfrm>
          <a:custGeom>
            <a:avLst/>
            <a:gdLst>
              <a:gd name="connsiteX0" fmla="*/ 9525 w 8534400"/>
              <a:gd name="connsiteY0" fmla="*/ 0 h 1457325"/>
              <a:gd name="connsiteX1" fmla="*/ 1990725 w 8534400"/>
              <a:gd name="connsiteY1" fmla="*/ 19050 h 1457325"/>
              <a:gd name="connsiteX2" fmla="*/ 1971675 w 8534400"/>
              <a:gd name="connsiteY2" fmla="*/ 628650 h 1457325"/>
              <a:gd name="connsiteX3" fmla="*/ 8534400 w 8534400"/>
              <a:gd name="connsiteY3" fmla="*/ 619125 h 1457325"/>
              <a:gd name="connsiteX4" fmla="*/ 8534400 w 8534400"/>
              <a:gd name="connsiteY4" fmla="*/ 1457325 h 1457325"/>
              <a:gd name="connsiteX5" fmla="*/ 0 w 8534400"/>
              <a:gd name="connsiteY5" fmla="*/ 1447800 h 1457325"/>
              <a:gd name="connsiteX6" fmla="*/ 9525 w 8534400"/>
              <a:gd name="connsiteY6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34400" h="1457325">
                <a:moveTo>
                  <a:pt x="9525" y="0"/>
                </a:moveTo>
                <a:lnTo>
                  <a:pt x="1990725" y="19050"/>
                </a:lnTo>
                <a:lnTo>
                  <a:pt x="1971675" y="628650"/>
                </a:lnTo>
                <a:lnTo>
                  <a:pt x="8534400" y="619125"/>
                </a:lnTo>
                <a:lnTo>
                  <a:pt x="8534400" y="1457325"/>
                </a:lnTo>
                <a:lnTo>
                  <a:pt x="0" y="1447800"/>
                </a:lnTo>
                <a:lnTo>
                  <a:pt x="9525" y="0"/>
                </a:lnTo>
                <a:close/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CuadroTexto 71"/>
          <p:cNvSpPr txBox="1"/>
          <p:nvPr/>
        </p:nvSpPr>
        <p:spPr>
          <a:xfrm>
            <a:off x="3700126" y="6025200"/>
            <a:ext cx="164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/>
              <a:t>Visualizations</a:t>
            </a:r>
            <a:endParaRPr lang="es-ES" sz="2000" b="1" dirty="0"/>
          </a:p>
        </p:txBody>
      </p:sp>
      <p:sp>
        <p:nvSpPr>
          <p:cNvPr id="73" name="CuadroTexto 72"/>
          <p:cNvSpPr txBox="1"/>
          <p:nvPr/>
        </p:nvSpPr>
        <p:spPr>
          <a:xfrm>
            <a:off x="4940927" y="4982557"/>
            <a:ext cx="233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/>
              <a:t>Recommendations</a:t>
            </a:r>
            <a:endParaRPr lang="es-ES" sz="2000" b="1" dirty="0"/>
          </a:p>
        </p:txBody>
      </p:sp>
      <p:sp>
        <p:nvSpPr>
          <p:cNvPr id="74" name="CuadroTexto 73"/>
          <p:cNvSpPr txBox="1"/>
          <p:nvPr/>
        </p:nvSpPr>
        <p:spPr>
          <a:xfrm>
            <a:off x="7928685" y="2494329"/>
            <a:ext cx="164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TV-Shows</a:t>
            </a:r>
            <a:endParaRPr lang="es-ES" sz="2000" b="1" dirty="0"/>
          </a:p>
        </p:txBody>
      </p:sp>
      <p:sp>
        <p:nvSpPr>
          <p:cNvPr id="75" name="CuadroTexto 74"/>
          <p:cNvSpPr txBox="1"/>
          <p:nvPr/>
        </p:nvSpPr>
        <p:spPr>
          <a:xfrm>
            <a:off x="10203828" y="5355134"/>
            <a:ext cx="78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Films</a:t>
            </a:r>
            <a:endParaRPr lang="es-ES" sz="2000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69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 – Implementación con Spring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396476" y="2749488"/>
            <a:ext cx="164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S</a:t>
            </a:r>
            <a:r>
              <a:rPr lang="es-ES" sz="2000" b="1" dirty="0" err="1" smtClean="0"/>
              <a:t>ubscriptions</a:t>
            </a:r>
            <a:endParaRPr lang="es-ES" sz="2000" b="1" dirty="0"/>
          </a:p>
        </p:txBody>
      </p:sp>
      <p:sp>
        <p:nvSpPr>
          <p:cNvPr id="2" name="Rectángulo 1"/>
          <p:cNvSpPr/>
          <p:nvPr/>
        </p:nvSpPr>
        <p:spPr>
          <a:xfrm>
            <a:off x="1062569" y="2002324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CuadroTexto 71"/>
          <p:cNvSpPr txBox="1"/>
          <p:nvPr/>
        </p:nvSpPr>
        <p:spPr>
          <a:xfrm>
            <a:off x="2757390" y="5155077"/>
            <a:ext cx="164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/>
              <a:t>Visualizations</a:t>
            </a:r>
            <a:endParaRPr lang="es-ES" sz="2000" b="1" dirty="0"/>
          </a:p>
        </p:txBody>
      </p:sp>
      <p:sp>
        <p:nvSpPr>
          <p:cNvPr id="73" name="CuadroTexto 72"/>
          <p:cNvSpPr txBox="1"/>
          <p:nvPr/>
        </p:nvSpPr>
        <p:spPr>
          <a:xfrm>
            <a:off x="4940927" y="2759521"/>
            <a:ext cx="233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/>
              <a:t>Recommendations</a:t>
            </a:r>
            <a:endParaRPr lang="es-ES" sz="2000" b="1" dirty="0"/>
          </a:p>
        </p:txBody>
      </p:sp>
      <p:sp>
        <p:nvSpPr>
          <p:cNvPr id="74" name="CuadroTexto 73"/>
          <p:cNvSpPr txBox="1"/>
          <p:nvPr/>
        </p:nvSpPr>
        <p:spPr>
          <a:xfrm>
            <a:off x="9201783" y="2746251"/>
            <a:ext cx="123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TV-Shows</a:t>
            </a:r>
            <a:endParaRPr lang="es-ES" sz="2000" b="1" dirty="0"/>
          </a:p>
        </p:txBody>
      </p:sp>
      <p:sp>
        <p:nvSpPr>
          <p:cNvPr id="75" name="CuadroTexto 74"/>
          <p:cNvSpPr txBox="1"/>
          <p:nvPr/>
        </p:nvSpPr>
        <p:spPr>
          <a:xfrm>
            <a:off x="8043669" y="5156621"/>
            <a:ext cx="78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Films</a:t>
            </a:r>
            <a:endParaRPr lang="es-ES" sz="2000" b="1" dirty="0"/>
          </a:p>
        </p:txBody>
      </p:sp>
      <p:sp>
        <p:nvSpPr>
          <p:cNvPr id="19" name="Rectángulo 18"/>
          <p:cNvSpPr/>
          <p:nvPr/>
        </p:nvSpPr>
        <p:spPr>
          <a:xfrm>
            <a:off x="8660254" y="1992290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7276475" y="4397880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861197" y="2002324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2422236" y="4397880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4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 – Implementación con Spring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396476" y="2749488"/>
            <a:ext cx="164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S</a:t>
            </a:r>
            <a:r>
              <a:rPr lang="es-ES" sz="2000" b="1" dirty="0" err="1" smtClean="0"/>
              <a:t>ubscriptions</a:t>
            </a:r>
            <a:endParaRPr lang="es-ES" sz="2000" b="1" dirty="0"/>
          </a:p>
        </p:txBody>
      </p:sp>
      <p:sp>
        <p:nvSpPr>
          <p:cNvPr id="2" name="Rectángulo 1"/>
          <p:cNvSpPr/>
          <p:nvPr/>
        </p:nvSpPr>
        <p:spPr>
          <a:xfrm>
            <a:off x="1062569" y="2002324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CuadroTexto 71"/>
          <p:cNvSpPr txBox="1"/>
          <p:nvPr/>
        </p:nvSpPr>
        <p:spPr>
          <a:xfrm>
            <a:off x="2757390" y="5155077"/>
            <a:ext cx="164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/>
              <a:t>Visualizations</a:t>
            </a:r>
            <a:endParaRPr lang="es-ES" sz="2000" b="1" dirty="0"/>
          </a:p>
        </p:txBody>
      </p:sp>
      <p:sp>
        <p:nvSpPr>
          <p:cNvPr id="73" name="CuadroTexto 72"/>
          <p:cNvSpPr txBox="1"/>
          <p:nvPr/>
        </p:nvSpPr>
        <p:spPr>
          <a:xfrm>
            <a:off x="4940927" y="2759521"/>
            <a:ext cx="233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/>
              <a:t>Recommendations</a:t>
            </a:r>
            <a:endParaRPr lang="es-ES" sz="2000" b="1" dirty="0"/>
          </a:p>
        </p:txBody>
      </p:sp>
      <p:sp>
        <p:nvSpPr>
          <p:cNvPr id="74" name="CuadroTexto 73"/>
          <p:cNvSpPr txBox="1"/>
          <p:nvPr/>
        </p:nvSpPr>
        <p:spPr>
          <a:xfrm>
            <a:off x="9201783" y="2746251"/>
            <a:ext cx="123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TV-Shows</a:t>
            </a:r>
            <a:endParaRPr lang="es-ES" sz="2000" b="1" dirty="0"/>
          </a:p>
        </p:txBody>
      </p:sp>
      <p:sp>
        <p:nvSpPr>
          <p:cNvPr id="75" name="CuadroTexto 74"/>
          <p:cNvSpPr txBox="1"/>
          <p:nvPr/>
        </p:nvSpPr>
        <p:spPr>
          <a:xfrm>
            <a:off x="8043669" y="5156621"/>
            <a:ext cx="78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Films</a:t>
            </a:r>
            <a:endParaRPr lang="es-ES" sz="2000" b="1" dirty="0"/>
          </a:p>
        </p:txBody>
      </p:sp>
      <p:sp>
        <p:nvSpPr>
          <p:cNvPr id="19" name="Rectángulo 18"/>
          <p:cNvSpPr/>
          <p:nvPr/>
        </p:nvSpPr>
        <p:spPr>
          <a:xfrm>
            <a:off x="8660254" y="1992290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7276475" y="4397880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861197" y="2002324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2422236" y="4397880"/>
            <a:ext cx="2318806" cy="191450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12" y="3131056"/>
            <a:ext cx="847725" cy="847725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97" y="5536137"/>
            <a:ext cx="847725" cy="8477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26" y="3132000"/>
            <a:ext cx="847725" cy="84772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75" y="3132000"/>
            <a:ext cx="847725" cy="847725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58" y="5536800"/>
            <a:ext cx="847725" cy="847725"/>
          </a:xfrm>
          <a:prstGeom prst="rect">
            <a:avLst/>
          </a:prstGeom>
        </p:spPr>
      </p:pic>
      <p:cxnSp>
        <p:nvCxnSpPr>
          <p:cNvPr id="29" name="Conector recto de flecha 28"/>
          <p:cNvCxnSpPr/>
          <p:nvPr/>
        </p:nvCxnSpPr>
        <p:spPr>
          <a:xfrm flipV="1">
            <a:off x="3496468" y="2959576"/>
            <a:ext cx="1252644" cy="4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>
            <a:off x="4961233" y="5352433"/>
            <a:ext cx="576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 flipV="1">
            <a:off x="6076214" y="4062951"/>
            <a:ext cx="0" cy="928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ilindro 6"/>
          <p:cNvSpPr/>
          <p:nvPr/>
        </p:nvSpPr>
        <p:spPr>
          <a:xfrm rot="-5400000">
            <a:off x="5843612" y="4882848"/>
            <a:ext cx="465205" cy="90246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55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 smtClean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4. Ejemplo</a:t>
            </a:r>
            <a:endParaRPr lang="es-ES" sz="3700" b="1" dirty="0">
              <a:solidFill>
                <a:srgbClr val="969696"/>
              </a:solidFill>
              <a:latin typeface="Futura Std Light" panose="020B04020202040203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23448" y="4142979"/>
            <a:ext cx="2969940" cy="2605482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91551" y="1762233"/>
            <a:ext cx="4717098" cy="962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81519" y="3281187"/>
            <a:ext cx="4727130" cy="13248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9244719" y="4623515"/>
            <a:ext cx="2702637" cy="1844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534959" y="1548678"/>
            <a:ext cx="1828623" cy="2327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7777591" y="1548679"/>
            <a:ext cx="4207865" cy="786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777591" y="2590183"/>
            <a:ext cx="4207865" cy="128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10670" y="1236397"/>
            <a:ext cx="40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</a:t>
            </a:r>
            <a:r>
              <a:rPr lang="es-ES" b="1" dirty="0" err="1" smtClean="0">
                <a:solidFill>
                  <a:srgbClr val="9CAE04"/>
                </a:solidFill>
              </a:rPr>
              <a:t>Subscriptions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23628" y="4202807"/>
            <a:ext cx="23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Films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592109" y="1160758"/>
            <a:ext cx="4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9CAE04"/>
                </a:solidFill>
              </a:rPr>
              <a:t>API TV Shows</a:t>
            </a:r>
            <a:endParaRPr lang="es-ES" b="1" dirty="0">
              <a:solidFill>
                <a:srgbClr val="9CAE04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1551" y="1800636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subscriptions</a:t>
            </a:r>
            <a:endParaRPr lang="es-ES" sz="16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2355" y="3297341"/>
            <a:ext cx="4038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profiles</a:t>
            </a:r>
            <a:endParaRPr lang="es-ES" sz="16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973110" y="4732111"/>
            <a:ext cx="242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recomendations</a:t>
            </a:r>
            <a:endParaRPr lang="es-ES" sz="16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57093" y="5239286"/>
            <a:ext cx="237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visualizations</a:t>
            </a:r>
            <a:endParaRPr lang="es-ES" sz="16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508064" y="1554777"/>
            <a:ext cx="1569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/tv-shows</a:t>
            </a:r>
            <a:endParaRPr lang="es-ES" sz="1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77591" y="2590184"/>
            <a:ext cx="399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</a:t>
            </a:r>
            <a:r>
              <a:rPr lang="es-ES" sz="1600" b="1" dirty="0" err="1" smtClean="0"/>
              <a:t>chapters</a:t>
            </a:r>
            <a:endParaRPr lang="es-ES" sz="16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809507" y="1537872"/>
            <a:ext cx="364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/</a:t>
            </a:r>
            <a:r>
              <a:rPr lang="es-ES" sz="1600" b="1" dirty="0" err="1" smtClean="0"/>
              <a:t>seasons</a:t>
            </a:r>
            <a:endParaRPr lang="es-ES" sz="16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244719" y="4621535"/>
            <a:ext cx="1264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/films</a:t>
            </a:r>
            <a:endParaRPr lang="es-ES" sz="1600" b="1" dirty="0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0635" y="2767618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9600" y="4672260"/>
            <a:ext cx="0" cy="472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00300" y="1938017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56963" y="2819617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657670" y="4721380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7337073" y="1603186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10600" y="2069797"/>
            <a:ext cx="25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startDate</a:t>
            </a:r>
            <a:endParaRPr lang="es-ES" sz="1200" dirty="0"/>
          </a:p>
          <a:p>
            <a:r>
              <a:rPr lang="es-ES" sz="1200" dirty="0" err="1" smtClean="0"/>
              <a:t>type</a:t>
            </a:r>
            <a:r>
              <a:rPr lang="es-ES" sz="1200" dirty="0" smtClean="0"/>
              <a:t>       </a:t>
            </a:r>
            <a:r>
              <a:rPr lang="es-ES" sz="1200" dirty="0" err="1" smtClean="0"/>
              <a:t>endDate</a:t>
            </a:r>
            <a:endParaRPr lang="es-ES" sz="1200" dirty="0"/>
          </a:p>
          <a:p>
            <a:r>
              <a:rPr lang="es-ES" sz="1200" dirty="0" err="1" smtClean="0"/>
              <a:t>price</a:t>
            </a:r>
            <a:endParaRPr lang="es-ES" sz="1200" dirty="0" smtClean="0"/>
          </a:p>
        </p:txBody>
      </p:sp>
      <p:sp>
        <p:nvSpPr>
          <p:cNvPr id="58" name="CuadroTexto 57"/>
          <p:cNvSpPr txBox="1"/>
          <p:nvPr/>
        </p:nvSpPr>
        <p:spPr>
          <a:xfrm>
            <a:off x="1882714" y="2081195"/>
            <a:ext cx="284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POST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PUT /</a:t>
            </a:r>
            <a:r>
              <a:rPr lang="es-ES" sz="1200" b="1" dirty="0" err="1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24525" y="3623140"/>
            <a:ext cx="13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alias</a:t>
            </a:r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    avatar</a:t>
            </a:r>
          </a:p>
          <a:p>
            <a:endParaRPr lang="es-ES" sz="1200" dirty="0" smtClean="0"/>
          </a:p>
        </p:txBody>
      </p:sp>
      <p:sp>
        <p:nvSpPr>
          <p:cNvPr id="48" name="CuadroTexto 47"/>
          <p:cNvSpPr txBox="1"/>
          <p:nvPr/>
        </p:nvSpPr>
        <p:spPr>
          <a:xfrm>
            <a:off x="324525" y="4064231"/>
            <a:ext cx="432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GET, </a:t>
            </a:r>
            <a:r>
              <a:rPr lang="es-ES" sz="1200" b="1" dirty="0" smtClean="0">
                <a:solidFill>
                  <a:srgbClr val="919191"/>
                </a:solidFill>
              </a:rPr>
              <a:t>PATCH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-id}}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5584098" y="1842404"/>
            <a:ext cx="1375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id</a:t>
            </a:r>
          </a:p>
          <a:p>
            <a:r>
              <a:rPr lang="es-ES" sz="1200" dirty="0" err="1" smtClean="0"/>
              <a:t>name</a:t>
            </a:r>
            <a:endParaRPr lang="es-ES" sz="1200" dirty="0" smtClean="0"/>
          </a:p>
          <a:p>
            <a:r>
              <a:rPr lang="es-ES" sz="1200" dirty="0" err="1" smtClean="0"/>
              <a:t>shortDescription</a:t>
            </a:r>
            <a:endParaRPr lang="es-ES" sz="1200" dirty="0" smtClean="0"/>
          </a:p>
          <a:p>
            <a:r>
              <a:rPr lang="es-ES" sz="1200" dirty="0" err="1" smtClean="0"/>
              <a:t>longDescription</a:t>
            </a:r>
            <a:endParaRPr lang="es-ES" sz="1200" dirty="0" smtClean="0"/>
          </a:p>
          <a:p>
            <a:r>
              <a:rPr lang="es-ES" sz="1200" dirty="0" err="1" smtClean="0"/>
              <a:t>year</a:t>
            </a:r>
            <a:endParaRPr lang="es-ES" sz="1200" dirty="0" smtClean="0"/>
          </a:p>
          <a:p>
            <a:r>
              <a:rPr lang="es-ES" sz="1200" dirty="0" err="1" smtClean="0"/>
              <a:t>recommendedAge</a:t>
            </a:r>
            <a:endParaRPr lang="es-ES" sz="1200" dirty="0" smtClean="0"/>
          </a:p>
          <a:p>
            <a:r>
              <a:rPr lang="es-ES" sz="1200" dirty="0" err="1" smtClean="0"/>
              <a:t>categories</a:t>
            </a:r>
            <a:endParaRPr lang="es-ES" sz="1200" dirty="0" smtClean="0"/>
          </a:p>
          <a:p>
            <a:r>
              <a:rPr lang="es-ES" sz="1200" dirty="0" err="1" smtClean="0"/>
              <a:t>advertising</a:t>
            </a:r>
            <a:endParaRPr lang="es-ES" sz="1200" dirty="0" smtClean="0"/>
          </a:p>
          <a:p>
            <a:endParaRPr lang="es-ES" sz="1200" dirty="0" smtClean="0"/>
          </a:p>
        </p:txBody>
      </p:sp>
      <p:sp>
        <p:nvSpPr>
          <p:cNvPr id="50" name="CuadroTexto 49"/>
          <p:cNvSpPr txBox="1"/>
          <p:nvPr/>
        </p:nvSpPr>
        <p:spPr>
          <a:xfrm>
            <a:off x="5481094" y="3373814"/>
            <a:ext cx="198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/</a:t>
            </a:r>
            <a:r>
              <a:rPr lang="es-ES" sz="1200" b="1" dirty="0" err="1">
                <a:solidFill>
                  <a:srgbClr val="919191"/>
                </a:solidFill>
              </a:rPr>
              <a:t>tv-shows?categories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 /tv-shows/{tv-show-id}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7835170" y="1811118"/>
            <a:ext cx="1424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</a:t>
            </a:r>
            <a:endParaRPr lang="es-ES" sz="1200" dirty="0"/>
          </a:p>
          <a:p>
            <a:r>
              <a:rPr lang="es-ES" sz="1200" dirty="0" err="1" smtClean="0"/>
              <a:t>name</a:t>
            </a:r>
            <a:endParaRPr lang="es-ES" sz="1200" dirty="0" smtClean="0"/>
          </a:p>
        </p:txBody>
      </p:sp>
      <p:sp>
        <p:nvSpPr>
          <p:cNvPr id="55" name="CuadroTexto 54"/>
          <p:cNvSpPr txBox="1"/>
          <p:nvPr/>
        </p:nvSpPr>
        <p:spPr>
          <a:xfrm>
            <a:off x="8492149" y="1821840"/>
            <a:ext cx="30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series/{series-id}/</a:t>
            </a:r>
            <a:r>
              <a:rPr lang="es-ES" sz="1200" b="1" dirty="0" err="1">
                <a:solidFill>
                  <a:srgbClr val="919191"/>
                </a:solidFill>
              </a:rPr>
              <a:t>seasons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7804486" y="2897534"/>
            <a:ext cx="4048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</a:t>
            </a:r>
            <a:r>
              <a:rPr lang="es-ES" sz="1200" dirty="0" err="1" smtClean="0"/>
              <a:t>longDescription</a:t>
            </a:r>
            <a:r>
              <a:rPr lang="es-ES" sz="1200" dirty="0" smtClean="0"/>
              <a:t>	</a:t>
            </a:r>
            <a:r>
              <a:rPr lang="es-ES" sz="1200" dirty="0" err="1" smtClean="0"/>
              <a:t>duration</a:t>
            </a:r>
            <a:endParaRPr lang="es-ES" sz="1200" dirty="0"/>
          </a:p>
          <a:p>
            <a:r>
              <a:rPr lang="es-ES" sz="1200" dirty="0" err="1"/>
              <a:t>n</a:t>
            </a:r>
            <a:r>
              <a:rPr lang="es-ES" sz="1200" dirty="0" err="1" smtClean="0"/>
              <a:t>ame</a:t>
            </a:r>
            <a:r>
              <a:rPr lang="es-ES" sz="1200" dirty="0" smtClean="0"/>
              <a:t>     </a:t>
            </a:r>
            <a:r>
              <a:rPr lang="es-ES" sz="1200" dirty="0" err="1" smtClean="0"/>
              <a:t>shortDescription</a:t>
            </a:r>
            <a:endParaRPr lang="es-ES" sz="1200" dirty="0" smtClean="0"/>
          </a:p>
        </p:txBody>
      </p:sp>
      <p:sp>
        <p:nvSpPr>
          <p:cNvPr id="60" name="CuadroTexto 59"/>
          <p:cNvSpPr txBox="1"/>
          <p:nvPr/>
        </p:nvSpPr>
        <p:spPr>
          <a:xfrm>
            <a:off x="7722153" y="3386983"/>
            <a:ext cx="445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series/{series-id}/seasons/{season-id}/chapters</a:t>
            </a:r>
          </a:p>
          <a:p>
            <a:r>
              <a:rPr lang="en-US" sz="1200" b="1" dirty="0">
                <a:solidFill>
                  <a:srgbClr val="919191"/>
                </a:solidFill>
              </a:rPr>
              <a:t>GET series/{series-id}/seasons/{season-id}/chapters/ {chapter-id}</a:t>
            </a:r>
            <a:endParaRPr lang="es-ES" sz="1200" b="1" dirty="0">
              <a:solidFill>
                <a:srgbClr val="919191"/>
              </a:solidFill>
            </a:endParaRPr>
          </a:p>
        </p:txBody>
      </p:sp>
      <p:cxnSp>
        <p:nvCxnSpPr>
          <p:cNvPr id="65" name="Conector recto de flecha 64"/>
          <p:cNvCxnSpPr/>
          <p:nvPr/>
        </p:nvCxnSpPr>
        <p:spPr>
          <a:xfrm flipV="1">
            <a:off x="7409282" y="3016582"/>
            <a:ext cx="342000" cy="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7346055" y="2681751"/>
            <a:ext cx="66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9264888" y="4907982"/>
            <a:ext cx="2828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</a:t>
            </a:r>
          </a:p>
          <a:p>
            <a:r>
              <a:rPr lang="es-ES" sz="1200" dirty="0" err="1" smtClean="0"/>
              <a:t>name</a:t>
            </a:r>
            <a:r>
              <a:rPr lang="es-ES" sz="1200" dirty="0" smtClean="0"/>
              <a:t> </a:t>
            </a:r>
          </a:p>
          <a:p>
            <a:r>
              <a:rPr lang="es-ES" sz="1200" dirty="0" err="1" smtClean="0"/>
              <a:t>year</a:t>
            </a:r>
            <a:r>
              <a:rPr lang="es-ES" sz="1200" dirty="0" smtClean="0"/>
              <a:t>       </a:t>
            </a:r>
          </a:p>
          <a:p>
            <a:r>
              <a:rPr lang="es-ES" sz="1200" dirty="0" err="1" smtClean="0"/>
              <a:t>recommendedAge</a:t>
            </a:r>
            <a:endParaRPr lang="es-ES" sz="1200" dirty="0" smtClean="0"/>
          </a:p>
          <a:p>
            <a:r>
              <a:rPr lang="es-ES" sz="1200" dirty="0" err="1"/>
              <a:t>categories</a:t>
            </a:r>
            <a:endParaRPr lang="es-ES" sz="1200" dirty="0"/>
          </a:p>
          <a:p>
            <a:r>
              <a:rPr lang="es-ES" sz="1200" dirty="0" err="1"/>
              <a:t>advertising</a:t>
            </a:r>
            <a:endParaRPr lang="es-ES" sz="1200" dirty="0"/>
          </a:p>
          <a:p>
            <a:r>
              <a:rPr lang="es-ES" sz="1200" dirty="0" err="1" smtClean="0"/>
              <a:t>shortDescription</a:t>
            </a:r>
            <a:endParaRPr lang="es-ES" sz="1200" dirty="0" smtClean="0"/>
          </a:p>
          <a:p>
            <a:r>
              <a:rPr lang="es-ES" sz="1200" dirty="0" err="1"/>
              <a:t>longDescription</a:t>
            </a:r>
            <a:endParaRPr lang="es-ES" sz="1200" dirty="0" smtClean="0"/>
          </a:p>
        </p:txBody>
      </p:sp>
      <p:sp>
        <p:nvSpPr>
          <p:cNvPr id="68" name="CuadroTexto 67"/>
          <p:cNvSpPr txBox="1"/>
          <p:nvPr/>
        </p:nvSpPr>
        <p:spPr>
          <a:xfrm>
            <a:off x="10297491" y="5006211"/>
            <a:ext cx="198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19191"/>
                </a:solidFill>
              </a:rPr>
              <a:t>GET </a:t>
            </a:r>
            <a:r>
              <a:rPr lang="es-ES" sz="1200" b="1" dirty="0" smtClean="0">
                <a:solidFill>
                  <a:srgbClr val="919191"/>
                </a:solidFill>
              </a:rPr>
              <a:t>/</a:t>
            </a:r>
            <a:r>
              <a:rPr lang="es-ES" sz="1200" b="1" dirty="0" err="1" smtClean="0">
                <a:solidFill>
                  <a:srgbClr val="919191"/>
                </a:solidFill>
              </a:rPr>
              <a:t>films?categories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>
                <a:solidFill>
                  <a:srgbClr val="919191"/>
                </a:solidFill>
              </a:rPr>
              <a:t>GET </a:t>
            </a:r>
            <a:r>
              <a:rPr lang="es-ES" sz="1200" b="1" dirty="0" smtClean="0">
                <a:solidFill>
                  <a:srgbClr val="919191"/>
                </a:solidFill>
              </a:rPr>
              <a:t>/films/{film-id</a:t>
            </a:r>
            <a:r>
              <a:rPr lang="es-ES" sz="1200" b="1" dirty="0">
                <a:solidFill>
                  <a:srgbClr val="919191"/>
                </a:solidFill>
              </a:rPr>
              <a:t>}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3091420" y="5289894"/>
            <a:ext cx="53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recommendations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3091420" y="5050675"/>
            <a:ext cx="404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visualizationContentType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percentageMatch</a:t>
            </a:r>
            <a:r>
              <a:rPr lang="es-ES" sz="1200" dirty="0"/>
              <a:t> </a:t>
            </a:r>
            <a:r>
              <a:rPr lang="es-ES" sz="1200" dirty="0" smtClean="0"/>
              <a:t>      </a:t>
            </a:r>
            <a:r>
              <a:rPr lang="es-ES" sz="1200" dirty="0" err="1" smtClean="0"/>
              <a:t>categories</a:t>
            </a:r>
            <a:endParaRPr lang="es-ES" sz="1200" dirty="0" smtClean="0"/>
          </a:p>
        </p:txBody>
      </p:sp>
      <p:sp>
        <p:nvSpPr>
          <p:cNvPr id="17" name="Rectángulo 16"/>
          <p:cNvSpPr/>
          <p:nvPr/>
        </p:nvSpPr>
        <p:spPr>
          <a:xfrm>
            <a:off x="3016929" y="4722543"/>
            <a:ext cx="5752968" cy="9121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2404923" y="6031690"/>
            <a:ext cx="903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POST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>
                <a:solidFill>
                  <a:srgbClr val="919191"/>
                </a:solidFill>
              </a:rPr>
              <a:t>visualizations</a:t>
            </a:r>
            <a:endParaRPr lang="es-ES" sz="1200" b="1" dirty="0">
              <a:solidFill>
                <a:srgbClr val="919191"/>
              </a:solidFill>
            </a:endParaRPr>
          </a:p>
          <a:p>
            <a:r>
              <a:rPr lang="es-ES" sz="1200" b="1" dirty="0" smtClean="0">
                <a:solidFill>
                  <a:srgbClr val="919191"/>
                </a:solidFill>
              </a:rPr>
              <a:t>PATCH,GET /</a:t>
            </a:r>
            <a:r>
              <a:rPr lang="es-ES" sz="1200" b="1" dirty="0" err="1" smtClean="0">
                <a:solidFill>
                  <a:srgbClr val="919191"/>
                </a:solidFill>
              </a:rPr>
              <a:t>subscriptions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subscription</a:t>
            </a:r>
            <a:r>
              <a:rPr lang="es-ES" sz="1200" b="1" dirty="0">
                <a:solidFill>
                  <a:srgbClr val="919191"/>
                </a:solidFill>
              </a:rPr>
              <a:t>-id/</a:t>
            </a:r>
            <a:r>
              <a:rPr lang="es-ES" sz="1200" b="1" dirty="0" err="1">
                <a:solidFill>
                  <a:srgbClr val="919191"/>
                </a:solidFill>
              </a:rPr>
              <a:t>profiles</a:t>
            </a:r>
            <a:r>
              <a:rPr lang="es-ES" sz="1200" b="1" dirty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profile</a:t>
            </a:r>
            <a:r>
              <a:rPr lang="es-ES" sz="1200" b="1" dirty="0">
                <a:solidFill>
                  <a:srgbClr val="919191"/>
                </a:solidFill>
              </a:rPr>
              <a:t>-id}/</a:t>
            </a:r>
            <a:r>
              <a:rPr lang="es-ES" sz="1200" b="1" dirty="0" err="1" smtClean="0">
                <a:solidFill>
                  <a:srgbClr val="919191"/>
                </a:solidFill>
              </a:rPr>
              <a:t>visualizations</a:t>
            </a:r>
            <a:r>
              <a:rPr lang="es-ES" sz="1200" b="1" dirty="0" smtClean="0">
                <a:solidFill>
                  <a:srgbClr val="919191"/>
                </a:solidFill>
              </a:rPr>
              <a:t>/{</a:t>
            </a:r>
            <a:r>
              <a:rPr lang="es-ES" sz="1200" b="1" dirty="0" err="1">
                <a:solidFill>
                  <a:srgbClr val="919191"/>
                </a:solidFill>
              </a:rPr>
              <a:t>visualization</a:t>
            </a:r>
            <a:r>
              <a:rPr lang="es-ES" sz="1200" b="1" dirty="0">
                <a:solidFill>
                  <a:srgbClr val="919191"/>
                </a:solidFill>
              </a:rPr>
              <a:t>-id}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311188" y="5587513"/>
            <a:ext cx="2244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</a:t>
            </a:r>
            <a:r>
              <a:rPr lang="es-ES" sz="1200" dirty="0" smtClean="0"/>
              <a:t>d                </a:t>
            </a:r>
          </a:p>
          <a:p>
            <a:r>
              <a:rPr lang="es-ES" sz="1200" dirty="0" smtClean="0"/>
              <a:t>alias</a:t>
            </a:r>
          </a:p>
          <a:p>
            <a:r>
              <a:rPr lang="es-ES" sz="1200" dirty="0" err="1" smtClean="0"/>
              <a:t>visualizationContent</a:t>
            </a:r>
            <a:endParaRPr lang="es-ES" sz="1200" dirty="0" smtClean="0"/>
          </a:p>
          <a:p>
            <a:r>
              <a:rPr lang="es-ES" sz="1200" dirty="0" err="1" smtClean="0"/>
              <a:t>isFinished</a:t>
            </a:r>
            <a:endParaRPr lang="es-ES" sz="1200" dirty="0" smtClean="0"/>
          </a:p>
          <a:p>
            <a:r>
              <a:rPr lang="es-ES" sz="1200" dirty="0" err="1" smtClean="0"/>
              <a:t>startingPosition</a:t>
            </a:r>
            <a:endParaRPr lang="es-ES" sz="1200" dirty="0" smtClean="0"/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5752556" y="4397259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5171531" y="4411980"/>
            <a:ext cx="5968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5186907" y="4142979"/>
            <a:ext cx="66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19191"/>
                </a:solidFill>
              </a:rPr>
              <a:t>1 : N</a:t>
            </a:r>
            <a:endParaRPr lang="es-ES" sz="1200" b="1" dirty="0">
              <a:solidFill>
                <a:srgbClr val="91919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5401523" y="1160758"/>
            <a:ext cx="6691865" cy="2840160"/>
          </a:xfrm>
          <a:prstGeom prst="rect">
            <a:avLst/>
          </a:pr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Forma libre 82"/>
          <p:cNvSpPr/>
          <p:nvPr/>
        </p:nvSpPr>
        <p:spPr>
          <a:xfrm>
            <a:off x="141728" y="1160758"/>
            <a:ext cx="8886427" cy="5592452"/>
          </a:xfrm>
          <a:custGeom>
            <a:avLst/>
            <a:gdLst>
              <a:gd name="connsiteX0" fmla="*/ 28575 w 8867775"/>
              <a:gd name="connsiteY0" fmla="*/ 95250 h 5581650"/>
              <a:gd name="connsiteX1" fmla="*/ 0 w 8867775"/>
              <a:gd name="connsiteY1" fmla="*/ 5581650 h 5581650"/>
              <a:gd name="connsiteX2" fmla="*/ 8867775 w 8867775"/>
              <a:gd name="connsiteY2" fmla="*/ 5514975 h 5581650"/>
              <a:gd name="connsiteX3" fmla="*/ 8820150 w 8867775"/>
              <a:gd name="connsiteY3" fmla="*/ 3009900 h 5581650"/>
              <a:gd name="connsiteX4" fmla="*/ 5133975 w 8867775"/>
              <a:gd name="connsiteY4" fmla="*/ 2981325 h 5581650"/>
              <a:gd name="connsiteX5" fmla="*/ 5095875 w 8867775"/>
              <a:gd name="connsiteY5" fmla="*/ 0 h 5581650"/>
              <a:gd name="connsiteX6" fmla="*/ 28575 w 8867775"/>
              <a:gd name="connsiteY6" fmla="*/ 95250 h 5581650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20150 w 8877290"/>
              <a:gd name="connsiteY3" fmla="*/ 3009900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28575 w 8877290"/>
              <a:gd name="connsiteY0" fmla="*/ 95250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28575 w 8877290"/>
              <a:gd name="connsiteY6" fmla="*/ 95250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5 w 8877290"/>
              <a:gd name="connsiteY4" fmla="*/ 2981325 h 5591158"/>
              <a:gd name="connsiteX5" fmla="*/ 5095875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33975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0 w 8877290"/>
              <a:gd name="connsiteY4" fmla="*/ 2924166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124461 w 8877290"/>
              <a:gd name="connsiteY4" fmla="*/ 2981303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0 h 5591136"/>
              <a:gd name="connsiteX1" fmla="*/ 0 w 8877290"/>
              <a:gd name="connsiteY1" fmla="*/ 5581628 h 5591136"/>
              <a:gd name="connsiteX2" fmla="*/ 8877290 w 8877290"/>
              <a:gd name="connsiteY2" fmla="*/ 5591136 h 5591136"/>
              <a:gd name="connsiteX3" fmla="*/ 8867726 w 8877290"/>
              <a:gd name="connsiteY3" fmla="*/ 2971787 h 5591136"/>
              <a:gd name="connsiteX4" fmla="*/ 5095916 w 8877290"/>
              <a:gd name="connsiteY4" fmla="*/ 2971780 h 5591136"/>
              <a:gd name="connsiteX5" fmla="*/ 5124421 w 8877290"/>
              <a:gd name="connsiteY5" fmla="*/ 19024 h 5591136"/>
              <a:gd name="connsiteX6" fmla="*/ 47605 w 8877290"/>
              <a:gd name="connsiteY6" fmla="*/ 0 h 5591136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095916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  <a:gd name="connsiteX0" fmla="*/ 47605 w 8877290"/>
              <a:gd name="connsiteY0" fmla="*/ 22 h 5591158"/>
              <a:gd name="connsiteX1" fmla="*/ 0 w 8877290"/>
              <a:gd name="connsiteY1" fmla="*/ 5581650 h 5591158"/>
              <a:gd name="connsiteX2" fmla="*/ 8877290 w 8877290"/>
              <a:gd name="connsiteY2" fmla="*/ 5591158 h 5591158"/>
              <a:gd name="connsiteX3" fmla="*/ 8867726 w 8877290"/>
              <a:gd name="connsiteY3" fmla="*/ 2971809 h 5591158"/>
              <a:gd name="connsiteX4" fmla="*/ 5133977 w 8877290"/>
              <a:gd name="connsiteY4" fmla="*/ 2971802 h 5591158"/>
              <a:gd name="connsiteX5" fmla="*/ 5124422 w 8877290"/>
              <a:gd name="connsiteY5" fmla="*/ 0 h 5591158"/>
              <a:gd name="connsiteX6" fmla="*/ 47605 w 8877290"/>
              <a:gd name="connsiteY6" fmla="*/ 22 h 559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7290" h="5591158">
                <a:moveTo>
                  <a:pt x="47605" y="22"/>
                </a:moveTo>
                <a:lnTo>
                  <a:pt x="0" y="5581650"/>
                </a:lnTo>
                <a:lnTo>
                  <a:pt x="8877290" y="5591158"/>
                </a:lnTo>
                <a:lnTo>
                  <a:pt x="8867726" y="2971809"/>
                </a:lnTo>
                <a:lnTo>
                  <a:pt x="5133977" y="2971802"/>
                </a:lnTo>
                <a:cubicBezTo>
                  <a:pt x="5130792" y="1984376"/>
                  <a:pt x="5127607" y="987426"/>
                  <a:pt x="5124422" y="0"/>
                </a:cubicBezTo>
                <a:lnTo>
                  <a:pt x="47605" y="22"/>
                </a:lnTo>
                <a:close/>
              </a:path>
            </a:pathLst>
          </a:custGeom>
          <a:noFill/>
          <a:ln w="28575">
            <a:solidFill>
              <a:srgbClr val="9C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Forma libre 84"/>
          <p:cNvSpPr/>
          <p:nvPr/>
        </p:nvSpPr>
        <p:spPr>
          <a:xfrm>
            <a:off x="247650" y="5200650"/>
            <a:ext cx="8543925" cy="1438275"/>
          </a:xfrm>
          <a:custGeom>
            <a:avLst/>
            <a:gdLst>
              <a:gd name="connsiteX0" fmla="*/ 9525 w 8658225"/>
              <a:gd name="connsiteY0" fmla="*/ 3810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3810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658225 w 8658225"/>
              <a:gd name="connsiteY3" fmla="*/ 590550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658225"/>
              <a:gd name="connsiteY0" fmla="*/ 0 h 1438275"/>
              <a:gd name="connsiteX1" fmla="*/ 0 w 8658225"/>
              <a:gd name="connsiteY1" fmla="*/ 1438275 h 1438275"/>
              <a:gd name="connsiteX2" fmla="*/ 8658225 w 8658225"/>
              <a:gd name="connsiteY2" fmla="*/ 1438275 h 1438275"/>
              <a:gd name="connsiteX3" fmla="*/ 8534400 w 8658225"/>
              <a:gd name="connsiteY3" fmla="*/ 600075 h 1438275"/>
              <a:gd name="connsiteX4" fmla="*/ 1981200 w 8658225"/>
              <a:gd name="connsiteY4" fmla="*/ 609600 h 1438275"/>
              <a:gd name="connsiteX5" fmla="*/ 1981200 w 8658225"/>
              <a:gd name="connsiteY5" fmla="*/ 0 h 1438275"/>
              <a:gd name="connsiteX6" fmla="*/ 9525 w 8658225"/>
              <a:gd name="connsiteY6" fmla="*/ 0 h 1438275"/>
              <a:gd name="connsiteX0" fmla="*/ 9525 w 8543925"/>
              <a:gd name="connsiteY0" fmla="*/ 0 h 1438275"/>
              <a:gd name="connsiteX1" fmla="*/ 0 w 8543925"/>
              <a:gd name="connsiteY1" fmla="*/ 1438275 h 1438275"/>
              <a:gd name="connsiteX2" fmla="*/ 8543925 w 8543925"/>
              <a:gd name="connsiteY2" fmla="*/ 1438275 h 1438275"/>
              <a:gd name="connsiteX3" fmla="*/ 8534400 w 8543925"/>
              <a:gd name="connsiteY3" fmla="*/ 600075 h 1438275"/>
              <a:gd name="connsiteX4" fmla="*/ 1981200 w 8543925"/>
              <a:gd name="connsiteY4" fmla="*/ 609600 h 1438275"/>
              <a:gd name="connsiteX5" fmla="*/ 1981200 w 8543925"/>
              <a:gd name="connsiteY5" fmla="*/ 0 h 1438275"/>
              <a:gd name="connsiteX6" fmla="*/ 9525 w 8543925"/>
              <a:gd name="connsiteY6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925" h="1438275">
                <a:moveTo>
                  <a:pt x="9525" y="0"/>
                </a:moveTo>
                <a:lnTo>
                  <a:pt x="0" y="1438275"/>
                </a:lnTo>
                <a:lnTo>
                  <a:pt x="8543925" y="1438275"/>
                </a:lnTo>
                <a:lnTo>
                  <a:pt x="8534400" y="600075"/>
                </a:lnTo>
                <a:lnTo>
                  <a:pt x="1981200" y="609600"/>
                </a:lnTo>
                <a:lnTo>
                  <a:pt x="1981200" y="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45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1.1. Nomenclatura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59655" y="1322363"/>
            <a:ext cx="10213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>
                    <a:lumMod val="50000"/>
                  </a:schemeClr>
                </a:solidFill>
              </a:rPr>
              <a:t>https://www.everis.d4i.api.com/subcription/v0/</a:t>
            </a:r>
            <a:r>
              <a:rPr lang="es-E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customers</a:t>
            </a:r>
            <a:r>
              <a:rPr lang="es-ES" sz="2400" b="1" dirty="0">
                <a:solidFill>
                  <a:schemeClr val="bg1">
                    <a:lumMod val="50000"/>
                  </a:schemeClr>
                </a:solidFill>
              </a:rPr>
              <a:t>/312?name=sysegv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02536" y="2242050"/>
            <a:ext cx="3780000" cy="4278094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A tener en cuenta:</a:t>
            </a: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Jerarquía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: con el carácter “/”</a:t>
            </a:r>
          </a:p>
          <a:p>
            <a:r>
              <a:rPr lang="es-ES" sz="1200" dirty="0" smtClean="0">
                <a:solidFill>
                  <a:schemeClr val="accent5"/>
                </a:solidFill>
                <a:hlinkClick r:id="rId2"/>
              </a:rPr>
              <a:t>https</a:t>
            </a:r>
            <a:r>
              <a:rPr lang="es-ES" sz="1200" dirty="0">
                <a:solidFill>
                  <a:schemeClr val="accent5"/>
                </a:solidFill>
                <a:hlinkClick r:id="rId2"/>
              </a:rPr>
              <a:t>://</a:t>
            </a:r>
            <a:r>
              <a:rPr lang="es-ES" sz="1200" dirty="0" smtClean="0">
                <a:solidFill>
                  <a:schemeClr val="accent5"/>
                </a:solidFill>
                <a:hlinkClick r:id="rId2"/>
              </a:rPr>
              <a:t>www.everis.d4i.api.com/customers/</a:t>
            </a:r>
            <a:r>
              <a:rPr lang="es-ES" sz="1200" dirty="0" smtClean="0">
                <a:solidFill>
                  <a:schemeClr val="accent5"/>
                </a:solidFill>
              </a:rPr>
              <a:t>contracts</a:t>
            </a:r>
            <a:endParaRPr lang="es-ES" sz="1200" dirty="0">
              <a:solidFill>
                <a:schemeClr val="accent5"/>
              </a:solidFill>
            </a:endParaRPr>
          </a:p>
          <a:p>
            <a:r>
              <a:rPr lang="es-ES" sz="1200" dirty="0">
                <a:solidFill>
                  <a:schemeClr val="accent5"/>
                </a:solidFill>
                <a:hlinkClick r:id="rId3"/>
              </a:rPr>
              <a:t>https://</a:t>
            </a:r>
            <a:r>
              <a:rPr lang="es-ES" sz="1200" dirty="0" smtClean="0">
                <a:solidFill>
                  <a:schemeClr val="accent5"/>
                </a:solidFill>
                <a:hlinkClick r:id="rId3"/>
              </a:rPr>
              <a:t>www.everis.d4i.api.com/films/actors</a:t>
            </a:r>
            <a:endParaRPr lang="es-ES" sz="1200" dirty="0">
              <a:solidFill>
                <a:schemeClr val="accent5"/>
              </a:solidFill>
            </a:endParaRP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Case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sensitive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: según el estándar RGC 3986 las siguientes URL son distintas: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1200" dirty="0">
                <a:solidFill>
                  <a:schemeClr val="accent5"/>
                </a:solidFill>
                <a:hlinkClick r:id="rId2"/>
              </a:rPr>
              <a:t>https://</a:t>
            </a:r>
            <a:r>
              <a:rPr lang="es-ES" sz="1200" dirty="0" smtClean="0">
                <a:solidFill>
                  <a:schemeClr val="accent5"/>
                </a:solidFill>
                <a:hlinkClick r:id="rId2"/>
              </a:rPr>
              <a:t>www.everis.d4i.api.com/customers/</a:t>
            </a:r>
            <a:r>
              <a:rPr lang="es-ES" sz="1200" dirty="0" smtClean="0">
                <a:solidFill>
                  <a:schemeClr val="accent5"/>
                </a:solidFill>
              </a:rPr>
              <a:t>contracts</a:t>
            </a:r>
            <a:endParaRPr lang="es-ES" sz="1200" dirty="0">
              <a:solidFill>
                <a:schemeClr val="accent5"/>
              </a:solidFill>
            </a:endParaRPr>
          </a:p>
          <a:p>
            <a:r>
              <a:rPr lang="es-ES" sz="1200" dirty="0">
                <a:solidFill>
                  <a:schemeClr val="accent5"/>
                </a:solidFill>
              </a:rPr>
              <a:t>https://</a:t>
            </a:r>
            <a:r>
              <a:rPr lang="es-ES" sz="1200" dirty="0" smtClean="0">
                <a:solidFill>
                  <a:schemeClr val="accent5"/>
                </a:solidFill>
              </a:rPr>
              <a:t>www.everis.d4i.api.com/films/Contracts</a:t>
            </a:r>
            <a:endParaRPr lang="es-ES" sz="1200" dirty="0">
              <a:solidFill>
                <a:schemeClr val="accent5"/>
              </a:solidFill>
            </a:endParaRPr>
          </a:p>
          <a:p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Todos los caracteres se contemplan: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incluido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“/”, las siguientes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URL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son distintas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r>
              <a:rPr lang="es-ES" sz="1200" dirty="0">
                <a:solidFill>
                  <a:schemeClr val="accent5"/>
                </a:solidFill>
                <a:hlinkClick r:id="rId2"/>
              </a:rPr>
              <a:t>https://</a:t>
            </a:r>
            <a:r>
              <a:rPr lang="es-ES" sz="1200" dirty="0" smtClean="0">
                <a:solidFill>
                  <a:schemeClr val="accent5"/>
                </a:solidFill>
                <a:hlinkClick r:id="rId2"/>
              </a:rPr>
              <a:t>www.everis.d4i.api.com/customers/</a:t>
            </a:r>
            <a:r>
              <a:rPr lang="es-ES" sz="1200" dirty="0" smtClean="0">
                <a:solidFill>
                  <a:schemeClr val="accent5"/>
                </a:solidFill>
              </a:rPr>
              <a:t>contracts</a:t>
            </a:r>
            <a:endParaRPr lang="es-ES" sz="1200" dirty="0">
              <a:solidFill>
                <a:schemeClr val="accent5"/>
              </a:solidFill>
            </a:endParaRPr>
          </a:p>
          <a:p>
            <a:r>
              <a:rPr lang="es-ES" sz="1200" dirty="0">
                <a:solidFill>
                  <a:schemeClr val="accent5"/>
                </a:solidFill>
                <a:hlinkClick r:id="rId4"/>
              </a:rPr>
              <a:t>https://</a:t>
            </a:r>
            <a:r>
              <a:rPr lang="es-ES" sz="1200" dirty="0" smtClean="0">
                <a:solidFill>
                  <a:schemeClr val="accent5"/>
                </a:solidFill>
                <a:hlinkClick r:id="rId4"/>
              </a:rPr>
              <a:t>www.everis.d4i.api.com/films/contracts/</a:t>
            </a:r>
            <a:endParaRPr lang="es-ES" sz="1200" dirty="0" smtClean="0">
              <a:solidFill>
                <a:schemeClr val="accent5"/>
              </a:solidFill>
            </a:endParaRPr>
          </a:p>
          <a:p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No utilizar al final de un recurso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Las buenas prácticas de diseño quedan reflejadas en: el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estándar RGC 3986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y este buen </a:t>
            </a:r>
            <a:r>
              <a:rPr lang="es-ES" sz="1400" dirty="0" smtClean="0">
                <a:hlinkClick r:id="rId5"/>
              </a:rPr>
              <a:t>artículo</a:t>
            </a:r>
            <a:r>
              <a:rPr lang="es-ES" sz="1400" dirty="0" smtClean="0"/>
              <a:t>.</a:t>
            </a:r>
            <a:endParaRPr lang="es-ES" sz="1600" dirty="0" smtClean="0"/>
          </a:p>
        </p:txBody>
      </p:sp>
      <p:sp>
        <p:nvSpPr>
          <p:cNvPr id="8" name="CuadroTexto 7"/>
          <p:cNvSpPr txBox="1"/>
          <p:nvPr/>
        </p:nvSpPr>
        <p:spPr>
          <a:xfrm>
            <a:off x="4219005" y="2242798"/>
            <a:ext cx="3780000" cy="4276800"/>
          </a:xfrm>
          <a:prstGeom prst="rect">
            <a:avLst/>
          </a:prstGeom>
          <a:ln>
            <a:solidFill>
              <a:srgbClr val="9CAE0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Buenas prácticas:</a:t>
            </a: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Las URL deben estar bien definidas: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ingles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minúsculas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separando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las palabras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con un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guión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en 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spinal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-case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”.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Siempre usar nombres sin indicar acción, huir de los verbos y acciones: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Los recursos son las entidades sobre las que actuamos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Nombres</a:t>
            </a:r>
            <a:endParaRPr lang="es-E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Las acciones que realizamos sobre las entidades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métodos HTTP</a:t>
            </a:r>
            <a:endParaRPr lang="es-ES" sz="12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Usar URL cortas: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Mejor posicionamiento en buscadores.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Fáciles de recordar.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218800" y="2232715"/>
            <a:ext cx="3780000" cy="427809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Errores comunes: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Los verbos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(créate,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read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…) no deberían usarse nunca :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Hay que usar métodos HTTP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Uso de las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extensiones de los archivos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Usar 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mediaType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y negociación del contenido</a:t>
            </a:r>
            <a:endParaRPr lang="es-ES" sz="12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Exponer detalles de la tecnología utilizada. Evitar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URLs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como: *.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jsp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, *.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php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Terminar el nombre de las URL con el carácter “/”.  Si se hace esto y tenemos: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/{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-id}/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/{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-id}/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addresses</a:t>
            </a:r>
            <a:endParaRPr lang="es-E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      Al hacer la petición sobre la URL …/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adresses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      se ejecutarán ambos.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4856" y="2328514"/>
            <a:ext cx="624977" cy="6563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4224" y="2329722"/>
            <a:ext cx="626400" cy="657863"/>
          </a:xfrm>
          <a:prstGeom prst="rect">
            <a:avLst/>
          </a:prstGeom>
        </p:spPr>
      </p:pic>
      <p:sp>
        <p:nvSpPr>
          <p:cNvPr id="12" name="7 CuadroTexto"/>
          <p:cNvSpPr txBox="1"/>
          <p:nvPr/>
        </p:nvSpPr>
        <p:spPr>
          <a:xfrm flipH="1">
            <a:off x="770953" y="1021684"/>
            <a:ext cx="110151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Nombre de los recursos</a:t>
            </a: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2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1.1. Nomenclatura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59655" y="1322363"/>
            <a:ext cx="10213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s-ES" sz="2400" b="1" dirty="0" smtClean="0">
                <a:solidFill>
                  <a:schemeClr val="bg1">
                    <a:lumMod val="50000"/>
                  </a:schemeClr>
                </a:solidFill>
              </a:rPr>
              <a:t>www.everis.d4i.api.com/subcription/v0/customers/</a:t>
            </a:r>
            <a:r>
              <a:rPr lang="es-E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{customer-id}</a:t>
            </a:r>
            <a:endParaRPr lang="es-E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219005" y="2242799"/>
            <a:ext cx="3780000" cy="2877711"/>
          </a:xfrm>
          <a:prstGeom prst="rect">
            <a:avLst/>
          </a:prstGeom>
          <a:ln>
            <a:solidFill>
              <a:srgbClr val="9CAE0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Buenas prácticas:</a:t>
            </a: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Van seguidos de la entidad a la que refieren: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s-ES" sz="1200" b="1" dirty="0" err="1" smtClean="0">
                <a:solidFill>
                  <a:schemeClr val="bg1">
                    <a:lumMod val="50000"/>
                  </a:schemeClr>
                </a:solidFill>
              </a:rPr>
              <a:t>customer</a:t>
            </a:r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</a:rPr>
              <a:t>-id</a:t>
            </a:r>
            <a:r>
              <a:rPr lang="es-ES" sz="1200" b="1" dirty="0">
                <a:solidFill>
                  <a:schemeClr val="bg1">
                    <a:lumMod val="50000"/>
                  </a:schemeClr>
                </a:solidFill>
              </a:rPr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s-ES" sz="1200" b="1" dirty="0" err="1">
                <a:solidFill>
                  <a:schemeClr val="bg1">
                    <a:lumMod val="50000"/>
                  </a:schemeClr>
                </a:solidFill>
              </a:rPr>
              <a:t>customer</a:t>
            </a:r>
            <a:r>
              <a:rPr lang="es-ES" sz="1200" b="1" dirty="0">
                <a:solidFill>
                  <a:schemeClr val="bg1">
                    <a:lumMod val="50000"/>
                  </a:schemeClr>
                </a:solidFill>
              </a:rPr>
              <a:t>-id</a:t>
            </a:r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adresses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lvl="1">
              <a:spcAft>
                <a:spcPts val="600"/>
              </a:spcAft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lang="es-ES" sz="1200" b="1" dirty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s-ES" sz="1200" b="1" dirty="0" err="1">
                <a:solidFill>
                  <a:schemeClr val="bg1">
                    <a:lumMod val="50000"/>
                  </a:schemeClr>
                </a:solidFill>
              </a:rPr>
              <a:t>adress</a:t>
            </a:r>
            <a:r>
              <a:rPr lang="es-ES" sz="1200" b="1" dirty="0">
                <a:solidFill>
                  <a:schemeClr val="bg1">
                    <a:lumMod val="50000"/>
                  </a:schemeClr>
                </a:solidFill>
              </a:rPr>
              <a:t>-id}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Los identificadores de la URI y del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backend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aunque pueden coincidir, deben considerarse entidades diferentes para: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No acoplar las soluciones técnicas a la definición de la API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No condicionar su evolución</a:t>
            </a:r>
            <a:endParaRPr lang="es-E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218800" y="2232713"/>
            <a:ext cx="3780000" cy="290848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Errores comunes: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Definir los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identificadores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como campos numéricos: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Los identificadores son 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strings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Usar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2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path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parameters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seguidos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. Si se hace, este no puede crecer con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subrecursos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, no distingue entre: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/{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-id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}/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adresses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/{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-id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}/{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dni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856" y="2328514"/>
            <a:ext cx="624977" cy="6563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24" y="2329722"/>
            <a:ext cx="626400" cy="657863"/>
          </a:xfrm>
          <a:prstGeom prst="rect">
            <a:avLst/>
          </a:prstGeom>
        </p:spPr>
      </p:pic>
      <p:sp>
        <p:nvSpPr>
          <p:cNvPr id="12" name="7 CuadroTexto"/>
          <p:cNvSpPr txBox="1"/>
          <p:nvPr/>
        </p:nvSpPr>
        <p:spPr>
          <a:xfrm flipH="1">
            <a:off x="770953" y="1021684"/>
            <a:ext cx="110151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err="1" smtClean="0">
                <a:solidFill>
                  <a:schemeClr val="bg1">
                    <a:lumMod val="50000"/>
                  </a:schemeClr>
                </a:solidFill>
              </a:rPr>
              <a:t>Path</a:t>
            </a: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50000"/>
                  </a:schemeClr>
                </a:solidFill>
              </a:rPr>
              <a:t>parameters</a:t>
            </a: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8</a:t>
            </a:fld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02536" y="2242049"/>
            <a:ext cx="3780000" cy="2846933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A tener en cuenta:</a:t>
            </a: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Son </a:t>
            </a:r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segmentos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variables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del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path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seguidos de “/” que generalmente representan los identificadores.</a:t>
            </a:r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La sintaxis está establecida según la URI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Template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/{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-id}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/{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customer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-id}/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adresses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       {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</a:rPr>
              <a:t>adress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-id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</a:p>
          <a:p>
            <a:pPr lvl="1"/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s-ES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89001" y="1058337"/>
            <a:ext cx="11015132" cy="0"/>
          </a:xfrm>
          <a:prstGeom prst="line">
            <a:avLst/>
          </a:prstGeom>
          <a:ln w="28575">
            <a:solidFill>
              <a:srgbClr val="9C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89001" y="203199"/>
            <a:ext cx="10439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b="1" dirty="0">
                <a:solidFill>
                  <a:srgbClr val="969696"/>
                </a:solidFill>
                <a:latin typeface="Futura Std Light" panose="020B0402020204020303" pitchFamily="34" charset="0"/>
                <a:ea typeface="Times New Roman" panose="02020603050405020304" pitchFamily="18" charset="0"/>
              </a:rPr>
              <a:t>1.1. Nomenclatura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44381" y="1322363"/>
            <a:ext cx="11459752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s-ES" sz="2400" b="1" dirty="0" smtClean="0">
                <a:solidFill>
                  <a:schemeClr val="bg1">
                    <a:lumMod val="50000"/>
                  </a:schemeClr>
                </a:solidFill>
              </a:rPr>
              <a:t>www.everis.d4i.api.com/subcription/v0/customers?</a:t>
            </a:r>
            <a:r>
              <a:rPr lang="es-E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identityDocument.type=dni</a:t>
            </a:r>
            <a:endParaRPr lang="es-E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02536" y="2242049"/>
            <a:ext cx="3780000" cy="407880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A tener en cuenta:</a:t>
            </a: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Sirven para filtrar, paginar y ordenar los recursos.</a:t>
            </a:r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Forman parte de la identificación del recurso. De su valor depende la representación del recurso.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219005" y="2242799"/>
            <a:ext cx="3780000" cy="4078039"/>
          </a:xfrm>
          <a:prstGeom prst="rect">
            <a:avLst/>
          </a:prstGeom>
          <a:ln>
            <a:solidFill>
              <a:srgbClr val="9CAE0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Buenas prácticas:</a:t>
            </a: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Utilizarlos solo en métodos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GET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 para recursos que retornen una lista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Mantener la 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jerarquía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del cuerpo del mensaje en el nombre del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</a:rPr>
              <a:t>queryParam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, por ejemplo: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identityDocument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”:{</a:t>
            </a:r>
          </a:p>
          <a:p>
            <a:pPr lvl="1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           “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type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”: “DNI”, 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         “number”:”701325”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</a:p>
          <a:p>
            <a:pPr lvl="1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Para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filtrar por estos campos haríamos:</a:t>
            </a:r>
          </a:p>
          <a:p>
            <a:pPr lvl="1"/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identityDocument.type=</a:t>
            </a:r>
            <a:r>
              <a:rPr lang="es-ES" sz="1200" dirty="0" err="1" smtClean="0">
                <a:solidFill>
                  <a:schemeClr val="bg1">
                    <a:lumMod val="50000"/>
                  </a:schemeClr>
                </a:solidFill>
              </a:rPr>
              <a:t>DNI&amp;IdentityDocument.number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=701325</a:t>
            </a:r>
          </a:p>
          <a:p>
            <a:pPr lvl="1"/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Nombrarse con la misma notación usada en el cuerpo del  mensaje.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s-ES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218800" y="2232713"/>
            <a:ext cx="3780000" cy="40788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</a:rPr>
              <a:t>Errores comunes:</a:t>
            </a:r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Usar los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queryParams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para propósitos que no les corresponden.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Incluir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queryParams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que no están en los campos del recurso.</a:t>
            </a:r>
            <a:endParaRPr lang="es-E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Si tienen sentido de negocio se incluyen en los campos del recurso.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Usarlo en POST, PUT, PATCH, DELETE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Solo se utilizan en los GET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7 CuadroTexto"/>
          <p:cNvSpPr txBox="1"/>
          <p:nvPr/>
        </p:nvSpPr>
        <p:spPr>
          <a:xfrm flipH="1">
            <a:off x="770953" y="1021684"/>
            <a:ext cx="110151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 err="1" smtClean="0">
                <a:solidFill>
                  <a:schemeClr val="bg1">
                    <a:lumMod val="50000"/>
                  </a:schemeClr>
                </a:solidFill>
              </a:rPr>
              <a:t>Query</a:t>
            </a:r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50000"/>
                  </a:schemeClr>
                </a:solidFill>
              </a:rPr>
              <a:t>parameters</a:t>
            </a: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856" y="2328514"/>
            <a:ext cx="624977" cy="6563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24" y="2329722"/>
            <a:ext cx="626400" cy="65786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88D3-7FAA-4A34-91A7-4CB84C373B2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8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3A2F13892565C4F8CC4C27FC29DB3EE" ma:contentTypeVersion="4" ma:contentTypeDescription="Crear nuevo documento." ma:contentTypeScope="" ma:versionID="94081ca969008b9616ad2260a11c0364">
  <xsd:schema xmlns:xsd="http://www.w3.org/2001/XMLSchema" xmlns:xs="http://www.w3.org/2001/XMLSchema" xmlns:p="http://schemas.microsoft.com/office/2006/metadata/properties" xmlns:ns2="707bf76b-5254-4982-9381-09f5c6d23fc9" xmlns:ns3="9c729cc5-fe2f-495d-b883-ff02579e9caf" targetNamespace="http://schemas.microsoft.com/office/2006/metadata/properties" ma:root="true" ma:fieldsID="7cfc5128c9b8a449977290e3a9a9fbb3" ns2:_="" ns3:_="">
    <xsd:import namespace="707bf76b-5254-4982-9381-09f5c6d23fc9"/>
    <xsd:import namespace="9c729cc5-fe2f-495d-b883-ff02579e9c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7bf76b-5254-4982-9381-09f5c6d23f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29cc5-fe2f-495d-b883-ff02579e9ca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A74C37-5C6E-43E2-830F-6D316EFE67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B9999C-8846-4D80-9CF7-B813D8D2C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7bf76b-5254-4982-9381-09f5c6d23fc9"/>
    <ds:schemaRef ds:uri="9c729cc5-fe2f-495d-b883-ff02579e9c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4FE56-8989-480E-98B9-EE2BAE9D84CA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9c729cc5-fe2f-495d-b883-ff02579e9caf"/>
    <ds:schemaRef ds:uri="707bf76b-5254-4982-9381-09f5c6d23fc9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6556</TotalTime>
  <Words>5278</Words>
  <Application>Microsoft Office PowerPoint</Application>
  <PresentationFormat>Panorámica</PresentationFormat>
  <Paragraphs>1572</Paragraphs>
  <Slides>64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Futura Std Light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Architecture. Layers and Microservices</dc:title>
  <dc:creator>raul.bermejo.cacharron.sa@everis.com</dc:creator>
  <cp:lastModifiedBy>Raul Bermejo Cacharron</cp:lastModifiedBy>
  <cp:revision>271</cp:revision>
  <cp:lastPrinted>2018-10-18T10:22:05Z</cp:lastPrinted>
  <dcterms:created xsi:type="dcterms:W3CDTF">2016-10-16T08:42:35Z</dcterms:created>
  <dcterms:modified xsi:type="dcterms:W3CDTF">2019-04-05T23:22:10Z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0x01010053A2F13892565C4F8CC4C27FC29DB3EE</vt:lpwstr>
  </property>
</Properties>
</file>